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7" r:id="rId5"/>
    <p:sldId id="267" r:id="rId6"/>
    <p:sldId id="295" r:id="rId7"/>
    <p:sldId id="296" r:id="rId8"/>
    <p:sldId id="293" r:id="rId9"/>
    <p:sldId id="301" r:id="rId10"/>
    <p:sldId id="297" r:id="rId11"/>
    <p:sldId id="258" r:id="rId12"/>
    <p:sldId id="305" r:id="rId13"/>
    <p:sldId id="308" r:id="rId14"/>
    <p:sldId id="306" r:id="rId15"/>
    <p:sldId id="307" r:id="rId16"/>
    <p:sldId id="303" r:id="rId17"/>
    <p:sldId id="323" r:id="rId18"/>
    <p:sldId id="298" r:id="rId19"/>
    <p:sldId id="309" r:id="rId20"/>
    <p:sldId id="310" r:id="rId21"/>
    <p:sldId id="311" r:id="rId22"/>
    <p:sldId id="313" r:id="rId23"/>
    <p:sldId id="314" r:id="rId24"/>
    <p:sldId id="315" r:id="rId25"/>
    <p:sldId id="316" r:id="rId26"/>
    <p:sldId id="317" r:id="rId27"/>
    <p:sldId id="318" r:id="rId28"/>
    <p:sldId id="299" r:id="rId29"/>
    <p:sldId id="319" r:id="rId30"/>
    <p:sldId id="320" r:id="rId31"/>
    <p:sldId id="286" r:id="rId32"/>
    <p:sldId id="322" r:id="rId33"/>
    <p:sldId id="324" r:id="rId34"/>
    <p:sldId id="325" r:id="rId35"/>
    <p:sldId id="300" r:id="rId36"/>
    <p:sldId id="272" r:id="rId37"/>
    <p:sldId id="274" r:id="rId3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D104B07-B0E4-4413-80B8-9423E6D8A0F9}">
          <p14:sldIdLst>
            <p14:sldId id="257"/>
            <p14:sldId id="267"/>
            <p14:sldId id="295"/>
            <p14:sldId id="296"/>
            <p14:sldId id="293"/>
            <p14:sldId id="301"/>
            <p14:sldId id="297"/>
            <p14:sldId id="258"/>
            <p14:sldId id="305"/>
            <p14:sldId id="308"/>
            <p14:sldId id="306"/>
            <p14:sldId id="307"/>
            <p14:sldId id="303"/>
            <p14:sldId id="323"/>
            <p14:sldId id="298"/>
            <p14:sldId id="309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299"/>
            <p14:sldId id="319"/>
            <p14:sldId id="320"/>
            <p14:sldId id="286"/>
            <p14:sldId id="322"/>
            <p14:sldId id="324"/>
            <p14:sldId id="325"/>
            <p14:sldId id="300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77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3" autoAdjust="0"/>
    <p:restoredTop sz="90063" autoAdjust="0"/>
  </p:normalViewPr>
  <p:slideViewPr>
    <p:cSldViewPr snapToGrid="0">
      <p:cViewPr varScale="1">
        <p:scale>
          <a:sx n="81" d="100"/>
          <a:sy n="81" d="100"/>
        </p:scale>
        <p:origin x="108" y="4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C0C6F-CDDD-4662-9DA0-3CBFCD37FD8E}" type="datetime1">
              <a:rPr lang="pt-BR" smtClean="0"/>
              <a:t>09/12/2021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21A4-12FA-4C9A-8282-C2BFD2881E46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718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E7B25-8111-442E-A41B-2383A35EB02C}" type="datetime1">
              <a:rPr lang="pt-BR" smtClean="0"/>
              <a:pPr/>
              <a:t>09/12/2021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pt-BR" noProof="0" smtClean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Boa noite, Eu sou o Ede, e junto com o Vitor, nós iremos falar sobre nosso projeto interdisciplinar desse semestre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897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INMET os dados não são consolidados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- 596 tabelas com 22 atributos (pouco menos de 6 milhoes de linhas)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186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6726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9240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4348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6148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186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0253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4940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9518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5256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6032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909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9614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3494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9444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8867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276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635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0448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1343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100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Aqui estão os tópicos da nossa apresentação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3436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5839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5639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78076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399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350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072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Bom, vamos falar um pouco sobre o problema.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Previsão de incêndio florestal é um problema que eu já trabalhei quando eu estava me graduando. Mas como na época eu não tinha grande poder de processamento, eu acabei utilizando poucos dados, e pra esse semestre eu resolvi ressucitar esse problema já que iamos fazer uso da nuvem.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Os incêndios florestais tem aumentado no decorrer dos anos, um exemplo é que no ano de 2020 o número de focos de incêndios no Pantanal foi equivalente ao numero de focos de incêndios dos ultimos 6 anos somados.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Esses incêndios podem impactar não só o meio ambiente, mas tambem o agronegocio de maneira geral. Além do impacto negativo que esses incêndios causam na comunidade internacional, já que eles veem o na biodiversidade do Brasil um potencial economico.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Atualmente no Brasil o orgao responsavel por fazer esses levantamentos é o INPE, porém esses dados são um tanto quanto crus, eles não oferecem informação o suficiente sobre as caracteristicas climaticas no momento registro do foco.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146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sobre o objetivo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849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3993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Adquiridos do site do INPE e do INMET no periodo de 2018. Dados de livre acesso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site do Inpe...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564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- 1 tabela com 12 atributos para o INPE (pouco menos que duas milhoes de linhas)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Falar sobre a feature target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8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rtlCol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rtlCol="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1" name="Espaço Reservado para Imagem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3" name="Espaço Reservado para Texto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4" name="Espaço Reservado para Texto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7" name="Espaço Reservado para Texto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8" name="Espaço Reservado para Texto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32" name="Espaço Reservado para Texto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33" name="Espaço Reservado para Imagem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4" name="Espaço Reservado para Imagem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5" name="Espaço Reservado para Imagem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ns Lis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 dirty="0"/>
              <a:t>Insira aqui a descrição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pt-BR" noProof="0" dirty="0"/>
              <a:t>Local</a:t>
            </a:r>
            <a:br>
              <a:rPr lang="pt-BR" noProof="0" dirty="0"/>
            </a:br>
            <a:r>
              <a:rPr lang="pt-BR" noProof="0" dirty="0"/>
              <a:t>Insira aqui sua imagem/logotipo</a:t>
            </a:r>
          </a:p>
        </p:txBody>
      </p:sp>
      <p:sp>
        <p:nvSpPr>
          <p:cNvPr id="12" name="Espaço Reservado para Imagem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pt-BR" noProof="0" dirty="0"/>
              <a:t>Local</a:t>
            </a:r>
            <a:br>
              <a:rPr lang="pt-BR" noProof="0" dirty="0"/>
            </a:br>
            <a:r>
              <a:rPr lang="pt-BR" noProof="0" dirty="0"/>
              <a:t>Insira aqui sua imagem/logotipo</a:t>
            </a:r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pt-BR" noProof="0" dirty="0"/>
              <a:t>Local</a:t>
            </a:r>
            <a:br>
              <a:rPr lang="pt-BR" noProof="0" dirty="0"/>
            </a:br>
            <a:r>
              <a:rPr lang="pt-BR" noProof="0" dirty="0"/>
              <a:t>Insira aqui sua imagem/logotipo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 dirty="0"/>
              <a:t>Insira aqui a descrição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 dirty="0"/>
              <a:t>Insira aqui a descrição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rtlCol="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rtlCol="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Obrigado 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rtlCol="0"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 err="1"/>
              <a:t>Email</a:t>
            </a:r>
            <a:endParaRPr lang="pt-BR" noProof="0" dirty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/>
              <a:t>Telefone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rtlCol="0"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 rtlCol="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Descreva sua Grande Ideia</a:t>
            </a: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rtlCol="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 rtlCol="0"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X Número e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#NÚMERO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#NÚMERO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4" name="Espaço Reservado para Texto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#NÚMERO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#NÚMERO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#NÚMERO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rtlCol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Resultado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7" name="Espaço Reservado para Imagem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8" name="Espaço Reservado para Imagem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 40 Divisã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x bloco de conteúdo com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9" name="Espaço Reservado para Texto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3" name="Espaço Reservado para Texto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4" name="Espaço Reservado para Texto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6 x bloco de conteúdo com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1" name="Espaço Reservado para Imagem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ente Título e Subtítulo -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ente Título e Subtítulo - Foto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ente Título e Subtítulo -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‹#›</a:t>
            </a:fld>
            <a:endParaRPr lang="pt-BR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pt-BR" noProof="0" smtClean="0"/>
              <a:pPr/>
              <a:t>‹#›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8F02F647-7DBC-4618-AFF3-8CED69C5CD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13252"/>
            <a:ext cx="9672000" cy="6858000"/>
          </a:xfrm>
        </p:spPr>
        <p:txBody>
          <a:bodyPr rtlCol="0"/>
          <a:lstStyle/>
          <a:p>
            <a:pPr rtl="0">
              <a:lnSpc>
                <a:spcPct val="110000"/>
              </a:lnSpc>
            </a:pPr>
            <a:br>
              <a:rPr lang="pt-BR" sz="4400" dirty="0"/>
            </a:br>
            <a:br>
              <a:rPr lang="pt-BR" sz="4400" dirty="0"/>
            </a:br>
            <a:br>
              <a:rPr lang="pt-BR" sz="4400" dirty="0"/>
            </a:br>
            <a:br>
              <a:rPr lang="pt-BR" sz="4400" dirty="0"/>
            </a:br>
            <a:br>
              <a:rPr lang="pt-BR" sz="4400" dirty="0"/>
            </a:br>
            <a:br>
              <a:rPr lang="pt-BR" sz="4400" dirty="0"/>
            </a:br>
            <a:r>
              <a:rPr lang="pt-BR" sz="4400" dirty="0"/>
              <a:t>PREVISÃO Do risco de incêndios florestais</a:t>
            </a:r>
            <a:br>
              <a:rPr lang="pt-BR" dirty="0"/>
            </a:br>
            <a:r>
              <a:rPr lang="pt-BR" sz="2400" dirty="0"/>
              <a:t>Projeto Interdisciplinar</a:t>
            </a:r>
            <a:br>
              <a:rPr lang="pt-BR" sz="2400" dirty="0"/>
            </a:br>
            <a:endParaRPr lang="pt-BR" dirty="0"/>
          </a:p>
        </p:txBody>
      </p:sp>
      <p:sp>
        <p:nvSpPr>
          <p:cNvPr id="5" name="objeto 7" descr="Retângulo bege">
            <a:extLst>
              <a:ext uri="{FF2B5EF4-FFF2-40B4-BE49-F238E27FC236}">
                <a16:creationId xmlns:a16="http://schemas.microsoft.com/office/drawing/2014/main" id="{C85C272F-FCB2-478D-9E03-EC734D1AB6C0}"/>
              </a:ext>
            </a:extLst>
          </p:cNvPr>
          <p:cNvSpPr/>
          <p:nvPr/>
        </p:nvSpPr>
        <p:spPr bwMode="white">
          <a:xfrm flipV="1">
            <a:off x="3700335" y="5787834"/>
            <a:ext cx="7935073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dados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5" name="Picture 2" descr="Database - Free technology icons">
            <a:extLst>
              <a:ext uri="{FF2B5EF4-FFF2-40B4-BE49-F238E27FC236}">
                <a16:creationId xmlns:a16="http://schemas.microsoft.com/office/drawing/2014/main" id="{4AF1B9E9-F1FC-47D3-9A1B-488AA6D4B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5" y="686919"/>
            <a:ext cx="563650" cy="5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6332DC0E-8D90-422C-883D-0A19DE3C0621}"/>
              </a:ext>
            </a:extLst>
          </p:cNvPr>
          <p:cNvSpPr txBox="1">
            <a:spLocks/>
          </p:cNvSpPr>
          <p:nvPr/>
        </p:nvSpPr>
        <p:spPr>
          <a:xfrm>
            <a:off x="684000" y="1633756"/>
            <a:ext cx="6544114" cy="277858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/>
              <a:t>INMET</a:t>
            </a:r>
          </a:p>
          <a:p>
            <a:pPr marL="723900" lvl="1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596 estações meteorológicas</a:t>
            </a:r>
          </a:p>
          <a:p>
            <a:pPr marL="723900" lvl="1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1 tabela por estação meteorológica</a:t>
            </a:r>
          </a:p>
          <a:p>
            <a:pPr marL="723900" lvl="1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período de 1 ano </a:t>
            </a:r>
          </a:p>
        </p:txBody>
      </p:sp>
    </p:spTree>
    <p:extLst>
      <p:ext uri="{BB962C8B-B14F-4D97-AF65-F5344CB8AC3E}">
        <p14:creationId xmlns:p14="http://schemas.microsoft.com/office/powerpoint/2010/main" val="12970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dados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5" name="Picture 2" descr="Database - Free technology icons">
            <a:extLst>
              <a:ext uri="{FF2B5EF4-FFF2-40B4-BE49-F238E27FC236}">
                <a16:creationId xmlns:a16="http://schemas.microsoft.com/office/drawing/2014/main" id="{4AF1B9E9-F1FC-47D3-9A1B-488AA6D4B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5" y="686919"/>
            <a:ext cx="563650" cy="5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6332DC0E-8D90-422C-883D-0A19DE3C0621}"/>
              </a:ext>
            </a:extLst>
          </p:cNvPr>
          <p:cNvSpPr txBox="1">
            <a:spLocks/>
          </p:cNvSpPr>
          <p:nvPr/>
        </p:nvSpPr>
        <p:spPr>
          <a:xfrm>
            <a:off x="684000" y="1633756"/>
            <a:ext cx="11101600" cy="502562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/>
              <a:t>INMET</a:t>
            </a:r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precipitação total, horário (mm)                       		object</a:t>
            </a:r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pressao atmosferica ao nivel da estacao, horaria (mb)  	object</a:t>
            </a:r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pressão </a:t>
            </a:r>
            <a:r>
              <a:rPr lang="pt-BR" sz="2400" dirty="0" err="1"/>
              <a:t>atmosferica</a:t>
            </a:r>
            <a:r>
              <a:rPr lang="pt-BR" sz="2400" dirty="0"/>
              <a:t> max.na hora ant. (</a:t>
            </a:r>
            <a:r>
              <a:rPr lang="pt-BR" sz="2400" dirty="0" err="1"/>
              <a:t>aut</a:t>
            </a:r>
            <a:r>
              <a:rPr lang="pt-BR" sz="2400" dirty="0"/>
              <a:t>) (</a:t>
            </a:r>
            <a:r>
              <a:rPr lang="pt-BR" sz="2400" dirty="0" err="1"/>
              <a:t>mb</a:t>
            </a:r>
            <a:r>
              <a:rPr lang="pt-BR" sz="2400" dirty="0"/>
              <a:t>)        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pressão </a:t>
            </a:r>
            <a:r>
              <a:rPr lang="pt-BR" sz="2400" dirty="0" err="1"/>
              <a:t>atmosferica</a:t>
            </a:r>
            <a:r>
              <a:rPr lang="pt-BR" sz="2400" dirty="0"/>
              <a:t> min. na hora ant. (</a:t>
            </a:r>
            <a:r>
              <a:rPr lang="pt-BR" sz="2400" dirty="0" err="1"/>
              <a:t>aut</a:t>
            </a:r>
            <a:r>
              <a:rPr lang="pt-BR" sz="2400" dirty="0"/>
              <a:t>) (</a:t>
            </a:r>
            <a:r>
              <a:rPr lang="pt-BR" sz="2400" dirty="0" err="1"/>
              <a:t>mb</a:t>
            </a:r>
            <a:r>
              <a:rPr lang="pt-BR" sz="2400" dirty="0"/>
              <a:t>)       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err="1"/>
              <a:t>radiacao</a:t>
            </a:r>
            <a:r>
              <a:rPr lang="pt-BR" sz="2400" dirty="0"/>
              <a:t> global (kj/m²)                                		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temperatura do ar - bulbo seco, horaria (</a:t>
            </a:r>
            <a:r>
              <a:rPr lang="pt-BR" sz="2400" dirty="0" err="1"/>
              <a:t>°c</a:t>
            </a:r>
            <a:r>
              <a:rPr lang="pt-BR" sz="2400" dirty="0"/>
              <a:t>)           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temperatura do ponto de orvalho (</a:t>
            </a:r>
            <a:r>
              <a:rPr lang="pt-BR" sz="2400" dirty="0" err="1"/>
              <a:t>°c</a:t>
            </a:r>
            <a:r>
              <a:rPr lang="pt-BR" sz="2400" dirty="0"/>
              <a:t>)                   	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temperatura máxima na hora ant. (</a:t>
            </a:r>
            <a:r>
              <a:rPr lang="pt-BR" sz="2400" dirty="0" err="1"/>
              <a:t>aut</a:t>
            </a:r>
            <a:r>
              <a:rPr lang="pt-BR" sz="2400" dirty="0"/>
              <a:t>) (</a:t>
            </a:r>
            <a:r>
              <a:rPr lang="pt-BR" sz="2400" dirty="0" err="1"/>
              <a:t>°c</a:t>
            </a:r>
            <a:r>
              <a:rPr lang="pt-BR" sz="2400" dirty="0"/>
              <a:t>)           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temperatura mínima na hora ant. (</a:t>
            </a:r>
            <a:r>
              <a:rPr lang="pt-BR" sz="2400" dirty="0" err="1"/>
              <a:t>aut</a:t>
            </a:r>
            <a:r>
              <a:rPr lang="pt-BR" sz="2400" dirty="0"/>
              <a:t>) (</a:t>
            </a:r>
            <a:r>
              <a:rPr lang="pt-BR" sz="2400" dirty="0" err="1"/>
              <a:t>°c</a:t>
            </a:r>
            <a:r>
              <a:rPr lang="pt-BR" sz="2400" dirty="0"/>
              <a:t>)             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temperatura orvalho </a:t>
            </a:r>
            <a:r>
              <a:rPr lang="pt-BR" sz="2400" dirty="0" err="1"/>
              <a:t>max</a:t>
            </a:r>
            <a:r>
              <a:rPr lang="pt-BR" sz="2400" dirty="0"/>
              <a:t>. na hora ant. (</a:t>
            </a:r>
            <a:r>
              <a:rPr lang="pt-BR" sz="2400" dirty="0" err="1"/>
              <a:t>aut</a:t>
            </a:r>
            <a:r>
              <a:rPr lang="pt-BR" sz="2400" dirty="0"/>
              <a:t>) (</a:t>
            </a:r>
            <a:r>
              <a:rPr lang="pt-BR" sz="2400" dirty="0" err="1"/>
              <a:t>°c</a:t>
            </a:r>
            <a:r>
              <a:rPr lang="pt-BR" sz="2400" dirty="0"/>
              <a:t>)       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temperatura orvalho min. na hora ant. (</a:t>
            </a:r>
            <a:r>
              <a:rPr lang="pt-BR" sz="2400" dirty="0" err="1"/>
              <a:t>aut</a:t>
            </a:r>
            <a:r>
              <a:rPr lang="pt-BR" sz="2400" dirty="0"/>
              <a:t>) (</a:t>
            </a:r>
            <a:r>
              <a:rPr lang="pt-BR" sz="2400" dirty="0" err="1"/>
              <a:t>°c</a:t>
            </a:r>
            <a:r>
              <a:rPr lang="pt-BR" sz="2400" dirty="0"/>
              <a:t>)       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umidade rel. </a:t>
            </a:r>
            <a:r>
              <a:rPr lang="pt-BR" sz="2400" dirty="0" err="1"/>
              <a:t>max</a:t>
            </a:r>
            <a:r>
              <a:rPr lang="pt-BR" sz="2400" dirty="0"/>
              <a:t>. na hora ant. (</a:t>
            </a:r>
            <a:r>
              <a:rPr lang="pt-BR" sz="2400" dirty="0" err="1"/>
              <a:t>aut</a:t>
            </a:r>
            <a:r>
              <a:rPr lang="pt-BR" sz="2400" dirty="0"/>
              <a:t>) (%)               		int64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94390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dados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5" name="Picture 2" descr="Database - Free technology icons">
            <a:extLst>
              <a:ext uri="{FF2B5EF4-FFF2-40B4-BE49-F238E27FC236}">
                <a16:creationId xmlns:a16="http://schemas.microsoft.com/office/drawing/2014/main" id="{4AF1B9E9-F1FC-47D3-9A1B-488AA6D4B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5" y="686919"/>
            <a:ext cx="563650" cy="5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6332DC0E-8D90-422C-883D-0A19DE3C0621}"/>
              </a:ext>
            </a:extLst>
          </p:cNvPr>
          <p:cNvSpPr txBox="1">
            <a:spLocks/>
          </p:cNvSpPr>
          <p:nvPr/>
        </p:nvSpPr>
        <p:spPr>
          <a:xfrm>
            <a:off x="684000" y="1633756"/>
            <a:ext cx="11101600" cy="502562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/>
              <a:t>INMET</a:t>
            </a:r>
            <a:endParaRPr lang="pt-BR" sz="20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umidade rel. min. na hora ant. (</a:t>
            </a:r>
            <a:r>
              <a:rPr lang="pt-BR" sz="2400" dirty="0" err="1"/>
              <a:t>aut</a:t>
            </a:r>
            <a:r>
              <a:rPr lang="pt-BR" sz="2400" dirty="0"/>
              <a:t>) (%)              	int64 </a:t>
            </a:r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umidade relativa do ar, horaria (%)                    	int64 </a:t>
            </a:r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vento, direção horaria (</a:t>
            </a:r>
            <a:r>
              <a:rPr lang="pt-BR" sz="2400" dirty="0" err="1"/>
              <a:t>gr</a:t>
            </a:r>
            <a:r>
              <a:rPr lang="pt-BR" sz="2400" dirty="0"/>
              <a:t>) (° (</a:t>
            </a:r>
            <a:r>
              <a:rPr lang="pt-BR" sz="2400" dirty="0" err="1"/>
              <a:t>gr</a:t>
            </a:r>
            <a:r>
              <a:rPr lang="pt-BR" sz="2400" dirty="0"/>
              <a:t>))                   	int64 </a:t>
            </a:r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vento, rajada </a:t>
            </a:r>
            <a:r>
              <a:rPr lang="pt-BR" sz="2400" dirty="0" err="1"/>
              <a:t>maxima</a:t>
            </a:r>
            <a:r>
              <a:rPr lang="pt-BR" sz="2400" dirty="0"/>
              <a:t> (m/s)                             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vento, velocidade horaria (m/s)                        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err="1"/>
              <a:t>estacao</a:t>
            </a:r>
            <a:r>
              <a:rPr lang="pt-BR" sz="2400" dirty="0"/>
              <a:t>                                                	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latitude                                               		</a:t>
            </a:r>
            <a:r>
              <a:rPr lang="pt-BR" sz="2400" dirty="0" err="1"/>
              <a:t>object</a:t>
            </a:r>
            <a:endParaRPr lang="pt-BR" sz="2400" dirty="0"/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longitude                                              		</a:t>
            </a:r>
            <a:r>
              <a:rPr lang="pt-BR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object</a:t>
            </a:r>
            <a:endParaRPr lang="pt-BR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altitude                                               		</a:t>
            </a:r>
            <a:r>
              <a:rPr lang="pt-BR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object</a:t>
            </a:r>
            <a:endParaRPr lang="pt-BR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609600" lvl="1" indent="-3429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dt</a:t>
            </a:r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                                        </a:t>
            </a:r>
            <a:r>
              <a:rPr lang="pt-BR" sz="2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  <a:r>
              <a:rPr lang="pt-BR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object</a:t>
            </a:r>
            <a:endParaRPr lang="pt-BR" sz="2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39543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ARQUITETURA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2FB57C-4857-4870-9A6C-A299FDAE2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4723" y="2084744"/>
            <a:ext cx="6951470" cy="356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5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ARQUITETURA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CBD5DFB-1F21-4788-9480-4A9C277F5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739904"/>
              </p:ext>
            </p:extLst>
          </p:nvPr>
        </p:nvGraphicFramePr>
        <p:xfrm>
          <a:off x="3218284" y="2418305"/>
          <a:ext cx="5755432" cy="202138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877716">
                  <a:extLst>
                    <a:ext uri="{9D8B030D-6E8A-4147-A177-3AD203B41FA5}">
                      <a16:colId xmlns:a16="http://schemas.microsoft.com/office/drawing/2014/main" val="1335521101"/>
                    </a:ext>
                  </a:extLst>
                </a:gridCol>
                <a:gridCol w="2877716">
                  <a:extLst>
                    <a:ext uri="{9D8B030D-6E8A-4147-A177-3AD203B41FA5}">
                      <a16:colId xmlns:a16="http://schemas.microsoft.com/office/drawing/2014/main" val="1203025043"/>
                    </a:ext>
                  </a:extLst>
                </a:gridCol>
              </a:tblGrid>
              <a:tr h="32939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Amazon Sagemaker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Amazon EMR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270858"/>
                  </a:ext>
                </a:extLst>
              </a:tr>
              <a:tr h="1655629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 instance</a:t>
                      </a: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ml.t3.2xlarge</a:t>
                      </a:r>
                    </a:p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8 vCPU + 32 GiB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 instance</a:t>
                      </a: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m5.xlarge</a:t>
                      </a:r>
                    </a:p>
                    <a:p>
                      <a:pPr algn="ctr"/>
                      <a:endParaRPr lang="pt-BR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4 vCPU + 16 GiB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20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82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BBDD3DD7-5918-41A3-A1D0-8B4BA3F41B3E}"/>
              </a:ext>
            </a:extLst>
          </p:cNvPr>
          <p:cNvSpPr/>
          <p:nvPr/>
        </p:nvSpPr>
        <p:spPr>
          <a:xfrm>
            <a:off x="-3193142" y="-1059543"/>
            <a:ext cx="8485832" cy="8810172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índice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91F115EA-6087-4574-BA13-8EB75D5962A0}"/>
              </a:ext>
            </a:extLst>
          </p:cNvPr>
          <p:cNvSpPr/>
          <p:nvPr/>
        </p:nvSpPr>
        <p:spPr>
          <a:xfrm>
            <a:off x="4884111" y="1745039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id="{61256E04-EB94-4FF9-9750-19B572FD5150}"/>
              </a:ext>
            </a:extLst>
          </p:cNvPr>
          <p:cNvSpPr txBox="1"/>
          <p:nvPr/>
        </p:nvSpPr>
        <p:spPr>
          <a:xfrm>
            <a:off x="5299991" y="1803735"/>
            <a:ext cx="2376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INTRODUÇÃO</a:t>
            </a:r>
          </a:p>
        </p:txBody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BDC012A4-B06C-4A56-9402-4956C7CBFAD5}"/>
              </a:ext>
            </a:extLst>
          </p:cNvPr>
          <p:cNvSpPr/>
          <p:nvPr/>
        </p:nvSpPr>
        <p:spPr>
          <a:xfrm>
            <a:off x="5059825" y="258360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F7814425-86D1-4D30-89FF-C7419E41601F}"/>
              </a:ext>
            </a:extLst>
          </p:cNvPr>
          <p:cNvSpPr txBox="1"/>
          <p:nvPr/>
        </p:nvSpPr>
        <p:spPr>
          <a:xfrm>
            <a:off x="5461101" y="2642302"/>
            <a:ext cx="268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DADOS E ARQUITETURA</a:t>
            </a:r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15F18AF-B5A4-49F4-A0E4-6CA7B283E7AC}"/>
              </a:ext>
            </a:extLst>
          </p:cNvPr>
          <p:cNvSpPr/>
          <p:nvPr/>
        </p:nvSpPr>
        <p:spPr>
          <a:xfrm>
            <a:off x="5116975" y="3422177"/>
            <a:ext cx="408578" cy="425169"/>
          </a:xfrm>
          <a:prstGeom prst="ellipse">
            <a:avLst/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3</a:t>
            </a: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AB23EFBE-7E0A-4746-BD13-DF1F9B946303}"/>
              </a:ext>
            </a:extLst>
          </p:cNvPr>
          <p:cNvSpPr txBox="1"/>
          <p:nvPr/>
        </p:nvSpPr>
        <p:spPr>
          <a:xfrm>
            <a:off x="5525552" y="3480872"/>
            <a:ext cx="5166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PRÉ-PROCESSAMENTO E ANÁLISE EXPLORATÓRIA</a:t>
            </a:r>
          </a:p>
          <a:p>
            <a:endParaRPr lang="pt-BR" sz="1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31156B4F-469E-4044-87D5-C9640B7123EE}"/>
              </a:ext>
            </a:extLst>
          </p:cNvPr>
          <p:cNvSpPr/>
          <p:nvPr/>
        </p:nvSpPr>
        <p:spPr>
          <a:xfrm>
            <a:off x="4966026" y="4289322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4</a:t>
            </a:r>
          </a:p>
        </p:txBody>
      </p:sp>
      <p:sp>
        <p:nvSpPr>
          <p:cNvPr id="60" name="TextBox 17">
            <a:extLst>
              <a:ext uri="{FF2B5EF4-FFF2-40B4-BE49-F238E27FC236}">
                <a16:creationId xmlns:a16="http://schemas.microsoft.com/office/drawing/2014/main" id="{A4DD9022-7E0D-47DC-8796-1F5FE0D24DF5}"/>
              </a:ext>
            </a:extLst>
          </p:cNvPr>
          <p:cNvSpPr txBox="1"/>
          <p:nvPr/>
        </p:nvSpPr>
        <p:spPr>
          <a:xfrm>
            <a:off x="5374604" y="4348017"/>
            <a:ext cx="5317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MODELOS E RESULTADOS</a:t>
            </a:r>
          </a:p>
        </p:txBody>
      </p:sp>
      <p:sp>
        <p:nvSpPr>
          <p:cNvPr id="61" name="Oval 10">
            <a:extLst>
              <a:ext uri="{FF2B5EF4-FFF2-40B4-BE49-F238E27FC236}">
                <a16:creationId xmlns:a16="http://schemas.microsoft.com/office/drawing/2014/main" id="{FC1259ED-A25D-4F7D-A92A-43AAC5934A76}"/>
              </a:ext>
            </a:extLst>
          </p:cNvPr>
          <p:cNvSpPr/>
          <p:nvPr/>
        </p:nvSpPr>
        <p:spPr>
          <a:xfrm>
            <a:off x="4660772" y="513741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5</a:t>
            </a: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7C11E2F4-E9CD-4CB9-A498-EB63B22F4FED}"/>
              </a:ext>
            </a:extLst>
          </p:cNvPr>
          <p:cNvSpPr txBox="1"/>
          <p:nvPr/>
        </p:nvSpPr>
        <p:spPr>
          <a:xfrm>
            <a:off x="5069350" y="5196112"/>
            <a:ext cx="308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CONCLUSÃO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29861704-1BD2-4DB8-A06F-0B853902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716" y="2594927"/>
            <a:ext cx="1729715" cy="17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52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Pre-processamento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6332DC0E-8D90-422C-883D-0A19DE3C0621}"/>
              </a:ext>
            </a:extLst>
          </p:cNvPr>
          <p:cNvSpPr txBox="1">
            <a:spLocks/>
          </p:cNvSpPr>
          <p:nvPr/>
        </p:nvSpPr>
        <p:spPr>
          <a:xfrm>
            <a:off x="684000" y="1633756"/>
            <a:ext cx="11101600" cy="335647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FFFFFF"/>
                </a:solidFill>
                <a:effectLst/>
                <a:latin typeface="Amazon Ember"/>
              </a:rPr>
              <a:t>Criação da coluna </a:t>
            </a:r>
            <a:r>
              <a:rPr lang="pt-BR" sz="2400" b="0" i="1" dirty="0" err="1">
                <a:solidFill>
                  <a:srgbClr val="FFFFFF"/>
                </a:solidFill>
                <a:effectLst/>
                <a:latin typeface="Amazon Ember"/>
              </a:rPr>
              <a:t>day_length</a:t>
            </a:r>
            <a:r>
              <a:rPr lang="pt-BR" sz="2400" b="0" i="0" dirty="0">
                <a:solidFill>
                  <a:srgbClr val="FFFFFF"/>
                </a:solidFill>
                <a:effectLst/>
                <a:latin typeface="Amazon Ember"/>
              </a:rPr>
              <a:t> - cálculo da duração do dia</a:t>
            </a: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Agregação de atributos similares – diminuição de dimensões</a:t>
            </a: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Exclusão do atributo </a:t>
            </a:r>
            <a:r>
              <a:rPr lang="pt-BR" sz="2400" i="1" dirty="0" err="1">
                <a:latin typeface="Amazon Ember"/>
              </a:rPr>
              <a:t>height</a:t>
            </a:r>
            <a:endParaRPr lang="pt-BR" sz="2400" i="1" dirty="0">
              <a:latin typeface="Amazon Ember"/>
            </a:endParaRP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Exclusão das linhas com variáveis com valores de -9999.0, pois segundo informações do próprio INPE, são valores inválidos</a:t>
            </a: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Remoção dos atributos com valores de correlação altos ou que representam a mesma informação</a:t>
            </a:r>
          </a:p>
        </p:txBody>
      </p:sp>
    </p:spTree>
    <p:extLst>
      <p:ext uri="{BB962C8B-B14F-4D97-AF65-F5344CB8AC3E}">
        <p14:creationId xmlns:p14="http://schemas.microsoft.com/office/powerpoint/2010/main" val="1105939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Pre-processamento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1BD3FA-CF0F-49D1-BB6D-254B5CF02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6" y="1498943"/>
            <a:ext cx="9680788" cy="51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33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Pre-processamento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1BD3FA-CF0F-49D1-BB6D-254B5CF0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067" y="1498943"/>
            <a:ext cx="9661426" cy="51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8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Análise exploratória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6332DC0E-8D90-422C-883D-0A19DE3C0621}"/>
              </a:ext>
            </a:extLst>
          </p:cNvPr>
          <p:cNvSpPr txBox="1">
            <a:spLocks/>
          </p:cNvSpPr>
          <p:nvPr/>
        </p:nvSpPr>
        <p:spPr>
          <a:xfrm>
            <a:off x="684000" y="1633757"/>
            <a:ext cx="11101600" cy="47355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Risco de incêndio ao longo do ano</a:t>
            </a:r>
          </a:p>
          <a:p>
            <a:pPr lvl="1">
              <a:buClr>
                <a:schemeClr val="bg1"/>
              </a:buClr>
            </a:pPr>
            <a:endParaRPr lang="pt-BR" sz="2400" dirty="0">
              <a:latin typeface="Amazon Ember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121901-3A3D-4686-AF78-B2254B6E41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935602" y="308723"/>
            <a:ext cx="1074799" cy="10747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B56286-AD83-4DF9-B7D2-FDFED8E81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8432" y="2681467"/>
            <a:ext cx="5594340" cy="34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5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5C84B00A-2062-4E70-8AD4-A114464A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2099" y="4049010"/>
            <a:ext cx="10629202" cy="2291045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AD429F02-7E8D-405F-86D3-2E794F83D8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sz="1000" smtClean="0"/>
              <a:pPr rtl="0"/>
              <a:t>2</a:t>
            </a:fld>
            <a:endParaRPr lang="pt-BR" sz="1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7C3B75-767E-4A8C-803F-FA7025A67F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0932" y="5218000"/>
            <a:ext cx="2034138" cy="245885"/>
          </a:xfrm>
        </p:spPr>
        <p:txBody>
          <a:bodyPr rtlCol="0"/>
          <a:lstStyle/>
          <a:p>
            <a:pPr rtl="0"/>
            <a:r>
              <a:rPr lang="pt-BR" sz="1200" dirty="0"/>
              <a:t>CP3013596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9EEC6C-3C57-4B01-80D3-53DFDB5F78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8001" y="4815492"/>
            <a:ext cx="2880000" cy="360445"/>
          </a:xfrm>
        </p:spPr>
        <p:txBody>
          <a:bodyPr rtlCol="0"/>
          <a:lstStyle/>
          <a:p>
            <a:pPr rtl="0"/>
            <a:r>
              <a:rPr lang="pt-BR" sz="1800" dirty="0"/>
              <a:t>Ede Miranda Júnior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F36C327-EB57-4A15-A015-B46391E9E7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09668" y="5218000"/>
            <a:ext cx="2034138" cy="245885"/>
          </a:xfrm>
        </p:spPr>
        <p:txBody>
          <a:bodyPr rtlCol="0"/>
          <a:lstStyle/>
          <a:p>
            <a:pPr rtl="0"/>
            <a:r>
              <a:rPr lang="pt-BR" dirty="0"/>
              <a:t>CP3013669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4044465-8F5D-4E03-90E0-7A3034CF8A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6737" y="4815492"/>
            <a:ext cx="2880000" cy="360445"/>
          </a:xfrm>
        </p:spPr>
        <p:txBody>
          <a:bodyPr rtlCol="0"/>
          <a:lstStyle/>
          <a:p>
            <a:pPr rtl="0"/>
            <a:r>
              <a:rPr lang="pt-BR" sz="1800" dirty="0"/>
              <a:t>Vitor Felipe </a:t>
            </a:r>
            <a:r>
              <a:rPr lang="pt-BR" sz="1800" dirty="0" err="1"/>
              <a:t>Facanali</a:t>
            </a:r>
            <a:r>
              <a:rPr lang="pt-BR" sz="1800" dirty="0"/>
              <a:t> Godoy</a:t>
            </a:r>
            <a:endParaRPr lang="pt-BR" noProof="1"/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BC5F3A4A-2857-4A67-818B-E62AB212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 EQUIPE</a:t>
            </a:r>
          </a:p>
        </p:txBody>
      </p:sp>
      <p:sp>
        <p:nvSpPr>
          <p:cNvPr id="22" name="objeto 7" descr="Retângulo bege">
            <a:extLst>
              <a:ext uri="{FF2B5EF4-FFF2-40B4-BE49-F238E27FC236}">
                <a16:creationId xmlns:a16="http://schemas.microsoft.com/office/drawing/2014/main" id="{FEEE4553-844E-49F9-8166-2F2E938E3677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B085FEF7-45BC-4B49-8329-097F2347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08008" y="2985467"/>
            <a:ext cx="2437458" cy="137713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4A15BF61-1693-4BF0-9F52-3BF7B50C99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5915" y="48484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Espaço Reservado para Imagem 14" descr="Homem com camiseta preta&#10;&#10;Descrição gerada automaticamente">
            <a:extLst>
              <a:ext uri="{FF2B5EF4-FFF2-40B4-BE49-F238E27FC236}">
                <a16:creationId xmlns:a16="http://schemas.microsoft.com/office/drawing/2014/main" id="{4E80401C-510D-4900-A52D-8DDE7DA4F21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7416" y="1873232"/>
            <a:ext cx="2160000" cy="2792493"/>
          </a:xfr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E297902B-5CD8-4B3C-BFAE-EC4837967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79272" y="3005080"/>
            <a:ext cx="2437458" cy="137713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23" name="Imagem 22" descr="Homem sorrindo pousando para foto&#10;&#10;Descrição gerada automaticamente">
            <a:extLst>
              <a:ext uri="{FF2B5EF4-FFF2-40B4-BE49-F238E27FC236}">
                <a16:creationId xmlns:a16="http://schemas.microsoft.com/office/drawing/2014/main" id="{716B8A1D-BC41-4DCA-B02C-99295877FC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8583" y="1873232"/>
            <a:ext cx="2160000" cy="27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Análise exploratória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6332DC0E-8D90-422C-883D-0A19DE3C0621}"/>
              </a:ext>
            </a:extLst>
          </p:cNvPr>
          <p:cNvSpPr txBox="1">
            <a:spLocks/>
          </p:cNvSpPr>
          <p:nvPr/>
        </p:nvSpPr>
        <p:spPr>
          <a:xfrm>
            <a:off x="684000" y="1633757"/>
            <a:ext cx="11101600" cy="47355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Umidade do ar ao longo do ano</a:t>
            </a:r>
          </a:p>
          <a:p>
            <a:pPr lvl="1">
              <a:buClr>
                <a:schemeClr val="bg1"/>
              </a:buClr>
            </a:pPr>
            <a:endParaRPr lang="pt-BR" sz="2400" dirty="0">
              <a:latin typeface="Amazon Ember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121901-3A3D-4686-AF78-B2254B6E41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935602" y="308723"/>
            <a:ext cx="1074799" cy="10747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B56286-AD83-4DF9-B7D2-FDFED8E81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2526" y="2357550"/>
            <a:ext cx="5606151" cy="38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Análise exploratória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6332DC0E-8D90-422C-883D-0A19DE3C0621}"/>
              </a:ext>
            </a:extLst>
          </p:cNvPr>
          <p:cNvSpPr txBox="1">
            <a:spLocks/>
          </p:cNvSpPr>
          <p:nvPr/>
        </p:nvSpPr>
        <p:spPr>
          <a:xfrm>
            <a:off x="684000" y="1633757"/>
            <a:ext cx="11101600" cy="47355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Risco de incêndio em relação à umidade do ar</a:t>
            </a:r>
          </a:p>
          <a:p>
            <a:pPr lvl="1">
              <a:buClr>
                <a:schemeClr val="bg1"/>
              </a:buClr>
            </a:pPr>
            <a:endParaRPr lang="pt-BR" sz="2400" dirty="0">
              <a:latin typeface="Amazon Ember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121901-3A3D-4686-AF78-B2254B6E41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935602" y="308723"/>
            <a:ext cx="1074799" cy="10747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B56286-AD83-4DF9-B7D2-FDFED8E81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2526" y="2372810"/>
            <a:ext cx="5606151" cy="383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21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Análise exploratória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6332DC0E-8D90-422C-883D-0A19DE3C0621}"/>
              </a:ext>
            </a:extLst>
          </p:cNvPr>
          <p:cNvSpPr txBox="1">
            <a:spLocks/>
          </p:cNvSpPr>
          <p:nvPr/>
        </p:nvSpPr>
        <p:spPr>
          <a:xfrm>
            <a:off x="684000" y="1633757"/>
            <a:ext cx="11101600" cy="47355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Risco de incêndio em relação à duração do dia</a:t>
            </a:r>
          </a:p>
          <a:p>
            <a:pPr lvl="1">
              <a:buClr>
                <a:schemeClr val="bg1"/>
              </a:buClr>
            </a:pPr>
            <a:endParaRPr lang="pt-BR" sz="2400" dirty="0">
              <a:latin typeface="Amazon Ember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121901-3A3D-4686-AF78-B2254B6E41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935602" y="308723"/>
            <a:ext cx="1074799" cy="10747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B56286-AD83-4DF9-B7D2-FDFED8E81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2526" y="2420419"/>
            <a:ext cx="5606151" cy="37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92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Análise exploratória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6332DC0E-8D90-422C-883D-0A19DE3C0621}"/>
              </a:ext>
            </a:extLst>
          </p:cNvPr>
          <p:cNvSpPr txBox="1">
            <a:spLocks/>
          </p:cNvSpPr>
          <p:nvPr/>
        </p:nvSpPr>
        <p:spPr>
          <a:xfrm>
            <a:off x="684000" y="1633757"/>
            <a:ext cx="11101600" cy="47355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Focos de incêndio por região do Brasil e bioma presente</a:t>
            </a:r>
          </a:p>
          <a:p>
            <a:pPr lvl="1">
              <a:buClr>
                <a:schemeClr val="bg1"/>
              </a:buClr>
            </a:pPr>
            <a:endParaRPr lang="pt-BR" sz="2400" dirty="0">
              <a:latin typeface="Amazon Ember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121901-3A3D-4686-AF78-B2254B6E41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935602" y="308723"/>
            <a:ext cx="1074799" cy="10747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B56286-AD83-4DF9-B7D2-FDFED8E81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369" y="2249582"/>
            <a:ext cx="5319631" cy="42996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78C5658-3EB3-478B-A06D-F347E8B05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706" y="2441480"/>
            <a:ext cx="3971925" cy="39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07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PRÉ-PROCESSAMENTO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68D75A-316B-4D32-8BDB-7478947065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493745" y="514799"/>
            <a:ext cx="848998" cy="848998"/>
          </a:xfrm>
          <a:prstGeom prst="rect">
            <a:avLst/>
          </a:prstGeom>
        </p:spPr>
      </p:pic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138F4D55-4970-46FF-A9F7-B04709C00457}"/>
              </a:ext>
            </a:extLst>
          </p:cNvPr>
          <p:cNvSpPr txBox="1">
            <a:spLocks/>
          </p:cNvSpPr>
          <p:nvPr/>
        </p:nvSpPr>
        <p:spPr>
          <a:xfrm>
            <a:off x="684000" y="1633756"/>
            <a:ext cx="11101600" cy="335647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FFFFFF"/>
                </a:solidFill>
                <a:effectLst/>
                <a:latin typeface="Amazon Ember"/>
              </a:rPr>
              <a:t>Utilização dos métodos de </a:t>
            </a:r>
            <a:r>
              <a:rPr lang="pt-BR" sz="2400" b="0" i="0" dirty="0" err="1">
                <a:solidFill>
                  <a:srgbClr val="FFFFFF"/>
                </a:solidFill>
                <a:effectLst/>
                <a:latin typeface="Amazon Ember"/>
              </a:rPr>
              <a:t>one</a:t>
            </a:r>
            <a:r>
              <a:rPr lang="pt-BR" sz="2400" b="0" i="0" dirty="0">
                <a:solidFill>
                  <a:srgbClr val="FFFFFF"/>
                </a:solidFill>
                <a:effectLst/>
                <a:latin typeface="Amazon Ember"/>
              </a:rPr>
              <a:t>-hot-</a:t>
            </a:r>
            <a:r>
              <a:rPr lang="pt-BR" sz="2400" b="0" i="0" dirty="0" err="1">
                <a:solidFill>
                  <a:srgbClr val="FFFFFF"/>
                </a:solidFill>
                <a:effectLst/>
                <a:latin typeface="Amazon Ember"/>
              </a:rPr>
              <a:t>encoding</a:t>
            </a:r>
            <a:r>
              <a:rPr lang="pt-BR" sz="2400" b="0" i="0" dirty="0">
                <a:solidFill>
                  <a:srgbClr val="FFFFFF"/>
                </a:solidFill>
                <a:effectLst/>
                <a:latin typeface="Amazon Ember"/>
              </a:rPr>
              <a:t> e </a:t>
            </a:r>
            <a:r>
              <a:rPr lang="pt-BR" sz="2400" b="0" i="0" dirty="0" err="1">
                <a:solidFill>
                  <a:srgbClr val="FFFFFF"/>
                </a:solidFill>
                <a:effectLst/>
                <a:latin typeface="Amazon Ember"/>
              </a:rPr>
              <a:t>label-encoding</a:t>
            </a:r>
            <a:r>
              <a:rPr lang="pt-BR" sz="2400" b="0" i="0" dirty="0">
                <a:solidFill>
                  <a:srgbClr val="FFFFFF"/>
                </a:solidFill>
                <a:effectLst/>
                <a:latin typeface="Amazon Ember"/>
              </a:rPr>
              <a:t> para as variáveis </a:t>
            </a:r>
            <a:r>
              <a:rPr lang="pt-BR" sz="2400" b="0" i="0" dirty="0" err="1">
                <a:solidFill>
                  <a:srgbClr val="FFFFFF"/>
                </a:solidFill>
                <a:effectLst/>
                <a:latin typeface="Amazon Ember"/>
              </a:rPr>
              <a:t>categórias</a:t>
            </a:r>
            <a:endParaRPr lang="pt-BR" sz="2400" b="0" i="0" dirty="0">
              <a:solidFill>
                <a:srgbClr val="FFFFFF"/>
              </a:solidFill>
              <a:effectLst/>
              <a:latin typeface="Amazon Ember"/>
            </a:endParaRP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Utilização dos métodos de </a:t>
            </a:r>
            <a:r>
              <a:rPr lang="pt-BR" sz="2400" dirty="0" err="1">
                <a:latin typeface="Amazon Ember"/>
              </a:rPr>
              <a:t>StandardScaler</a:t>
            </a:r>
            <a:r>
              <a:rPr lang="pt-BR" sz="2400" dirty="0">
                <a:latin typeface="Amazon Ember"/>
              </a:rPr>
              <a:t> e </a:t>
            </a:r>
            <a:r>
              <a:rPr lang="pt-BR" sz="2400" dirty="0" err="1">
                <a:latin typeface="Amazon Ember"/>
              </a:rPr>
              <a:t>RobustScaler</a:t>
            </a:r>
            <a:r>
              <a:rPr lang="pt-BR" sz="2400" dirty="0">
                <a:latin typeface="Amazon Ember"/>
              </a:rPr>
              <a:t> para as variáveis numéricas</a:t>
            </a: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Divisão do </a:t>
            </a:r>
            <a:r>
              <a:rPr lang="pt-BR" sz="2400" dirty="0" err="1">
                <a:latin typeface="Amazon Ember"/>
              </a:rPr>
              <a:t>dataset</a:t>
            </a:r>
            <a:r>
              <a:rPr lang="pt-BR" sz="2400" dirty="0">
                <a:latin typeface="Amazon Ember"/>
              </a:rPr>
              <a:t> em 2 subconjuntos de treino e teste usando o método </a:t>
            </a:r>
            <a:r>
              <a:rPr lang="pt-BR" sz="2400" dirty="0" err="1">
                <a:latin typeface="Amazon Ember"/>
              </a:rPr>
              <a:t>train</a:t>
            </a:r>
            <a:r>
              <a:rPr lang="pt-BR" sz="2400" dirty="0">
                <a:latin typeface="Amazon Ember"/>
              </a:rPr>
              <a:t>-</a:t>
            </a:r>
            <a:r>
              <a:rPr lang="pt-BR" sz="2400" dirty="0" err="1">
                <a:latin typeface="Amazon Ember"/>
              </a:rPr>
              <a:t>test</a:t>
            </a:r>
            <a:r>
              <a:rPr lang="pt-BR" sz="2400" dirty="0">
                <a:latin typeface="Amazon Ember"/>
              </a:rPr>
              <a:t>-split</a:t>
            </a:r>
          </a:p>
        </p:txBody>
      </p:sp>
    </p:spTree>
    <p:extLst>
      <p:ext uri="{BB962C8B-B14F-4D97-AF65-F5344CB8AC3E}">
        <p14:creationId xmlns:p14="http://schemas.microsoft.com/office/powerpoint/2010/main" val="2134665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BBDD3DD7-5918-41A3-A1D0-8B4BA3F41B3E}"/>
              </a:ext>
            </a:extLst>
          </p:cNvPr>
          <p:cNvSpPr/>
          <p:nvPr/>
        </p:nvSpPr>
        <p:spPr>
          <a:xfrm>
            <a:off x="-3193142" y="-1059543"/>
            <a:ext cx="8485832" cy="8810172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índice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91F115EA-6087-4574-BA13-8EB75D5962A0}"/>
              </a:ext>
            </a:extLst>
          </p:cNvPr>
          <p:cNvSpPr/>
          <p:nvPr/>
        </p:nvSpPr>
        <p:spPr>
          <a:xfrm>
            <a:off x="4884111" y="1745039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id="{61256E04-EB94-4FF9-9750-19B572FD5150}"/>
              </a:ext>
            </a:extLst>
          </p:cNvPr>
          <p:cNvSpPr txBox="1"/>
          <p:nvPr/>
        </p:nvSpPr>
        <p:spPr>
          <a:xfrm>
            <a:off x="5299991" y="1803735"/>
            <a:ext cx="2376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INTRODUÇÃO</a:t>
            </a:r>
          </a:p>
        </p:txBody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BDC012A4-B06C-4A56-9402-4956C7CBFAD5}"/>
              </a:ext>
            </a:extLst>
          </p:cNvPr>
          <p:cNvSpPr/>
          <p:nvPr/>
        </p:nvSpPr>
        <p:spPr>
          <a:xfrm>
            <a:off x="5059825" y="258360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F7814425-86D1-4D30-89FF-C7419E41601F}"/>
              </a:ext>
            </a:extLst>
          </p:cNvPr>
          <p:cNvSpPr txBox="1"/>
          <p:nvPr/>
        </p:nvSpPr>
        <p:spPr>
          <a:xfrm>
            <a:off x="5461101" y="2642302"/>
            <a:ext cx="268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DADOS E ARQUITETURA</a:t>
            </a:r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15F18AF-B5A4-49F4-A0E4-6CA7B283E7AC}"/>
              </a:ext>
            </a:extLst>
          </p:cNvPr>
          <p:cNvSpPr/>
          <p:nvPr/>
        </p:nvSpPr>
        <p:spPr>
          <a:xfrm>
            <a:off x="5116975" y="342217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3</a:t>
            </a: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AB23EFBE-7E0A-4746-BD13-DF1F9B946303}"/>
              </a:ext>
            </a:extLst>
          </p:cNvPr>
          <p:cNvSpPr txBox="1"/>
          <p:nvPr/>
        </p:nvSpPr>
        <p:spPr>
          <a:xfrm>
            <a:off x="5525551" y="3480872"/>
            <a:ext cx="5621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PRÉ-PROCESSAMENTO E ANÁLISE EXPLORATÓRIA</a:t>
            </a:r>
          </a:p>
          <a:p>
            <a:endParaRPr lang="pt-BR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pt-BR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31156B4F-469E-4044-87D5-C9640B7123EE}"/>
              </a:ext>
            </a:extLst>
          </p:cNvPr>
          <p:cNvSpPr/>
          <p:nvPr/>
        </p:nvSpPr>
        <p:spPr>
          <a:xfrm>
            <a:off x="4966026" y="4289322"/>
            <a:ext cx="408578" cy="425169"/>
          </a:xfrm>
          <a:prstGeom prst="ellipse">
            <a:avLst/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4</a:t>
            </a:r>
          </a:p>
        </p:txBody>
      </p:sp>
      <p:sp>
        <p:nvSpPr>
          <p:cNvPr id="60" name="TextBox 17">
            <a:extLst>
              <a:ext uri="{FF2B5EF4-FFF2-40B4-BE49-F238E27FC236}">
                <a16:creationId xmlns:a16="http://schemas.microsoft.com/office/drawing/2014/main" id="{A4DD9022-7E0D-47DC-8796-1F5FE0D24DF5}"/>
              </a:ext>
            </a:extLst>
          </p:cNvPr>
          <p:cNvSpPr txBox="1"/>
          <p:nvPr/>
        </p:nvSpPr>
        <p:spPr>
          <a:xfrm>
            <a:off x="5374604" y="4348017"/>
            <a:ext cx="5317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MODELOS E RESULTADOS</a:t>
            </a:r>
          </a:p>
        </p:txBody>
      </p:sp>
      <p:sp>
        <p:nvSpPr>
          <p:cNvPr id="61" name="Oval 10">
            <a:extLst>
              <a:ext uri="{FF2B5EF4-FFF2-40B4-BE49-F238E27FC236}">
                <a16:creationId xmlns:a16="http://schemas.microsoft.com/office/drawing/2014/main" id="{FC1259ED-A25D-4F7D-A92A-43AAC5934A76}"/>
              </a:ext>
            </a:extLst>
          </p:cNvPr>
          <p:cNvSpPr/>
          <p:nvPr/>
        </p:nvSpPr>
        <p:spPr>
          <a:xfrm>
            <a:off x="4660772" y="513741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5</a:t>
            </a: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7C11E2F4-E9CD-4CB9-A498-EB63B22F4FED}"/>
              </a:ext>
            </a:extLst>
          </p:cNvPr>
          <p:cNvSpPr txBox="1"/>
          <p:nvPr/>
        </p:nvSpPr>
        <p:spPr>
          <a:xfrm>
            <a:off x="5069350" y="5196112"/>
            <a:ext cx="308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CONCLUSÃO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29861704-1BD2-4DB8-A06F-0B853902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716" y="2594927"/>
            <a:ext cx="1729715" cy="17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163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MODELOS </a:t>
            </a:r>
            <a:r>
              <a:rPr lang="pt-BR" sz="1800" dirty="0"/>
              <a:t>(SkLearn)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138F4D55-4970-46FF-A9F7-B04709C00457}"/>
              </a:ext>
            </a:extLst>
          </p:cNvPr>
          <p:cNvSpPr txBox="1">
            <a:spLocks/>
          </p:cNvSpPr>
          <p:nvPr/>
        </p:nvSpPr>
        <p:spPr>
          <a:xfrm>
            <a:off x="684000" y="1467220"/>
            <a:ext cx="11101600" cy="520857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Modelos utilizados: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Amazon Ember"/>
              </a:rPr>
              <a:t>Regressão Linear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Amazon Ember"/>
              </a:rPr>
              <a:t>KNN com 5 vizinhos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Amazon Ember"/>
              </a:rPr>
              <a:t>Árvore de Regressão com profundidade máxima de 100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Amazon Ember"/>
              </a:rPr>
              <a:t>MLP simples com taxa de aprendizagem de 0,2 e duas camadas ocultas com 4 neurônios cada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latin typeface="Amazon Ember"/>
            </a:endParaRP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Métricas de Avaliação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Amazon Ember"/>
              </a:rPr>
              <a:t>Root </a:t>
            </a:r>
            <a:r>
              <a:rPr lang="pt-BR" sz="2000" dirty="0" err="1">
                <a:latin typeface="Amazon Ember"/>
              </a:rPr>
              <a:t>Mean</a:t>
            </a:r>
            <a:r>
              <a:rPr lang="pt-BR" sz="2000" dirty="0">
                <a:latin typeface="Amazon Ember"/>
              </a:rPr>
              <a:t> Square </a:t>
            </a:r>
            <a:r>
              <a:rPr lang="pt-BR" sz="2000" dirty="0" err="1">
                <a:latin typeface="Amazon Ember"/>
              </a:rPr>
              <a:t>Error</a:t>
            </a:r>
            <a:endParaRPr lang="pt-BR" sz="2000" dirty="0">
              <a:latin typeface="Amazon Ember"/>
            </a:endParaRP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Amazon Ember"/>
              </a:rPr>
              <a:t>R2 Score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 err="1">
                <a:latin typeface="Amazon Ember"/>
              </a:rPr>
              <a:t>Mean</a:t>
            </a:r>
            <a:r>
              <a:rPr lang="pt-BR" sz="2000" dirty="0">
                <a:latin typeface="Amazon Ember"/>
              </a:rPr>
              <a:t> </a:t>
            </a:r>
            <a:r>
              <a:rPr lang="pt-BR" sz="2000" dirty="0" err="1">
                <a:latin typeface="Amazon Ember"/>
              </a:rPr>
              <a:t>Average</a:t>
            </a:r>
            <a:r>
              <a:rPr lang="pt-BR" sz="2000" dirty="0">
                <a:latin typeface="Amazon Ember"/>
              </a:rPr>
              <a:t> </a:t>
            </a:r>
            <a:r>
              <a:rPr lang="pt-BR" sz="2000" dirty="0" err="1">
                <a:latin typeface="Amazon Ember"/>
              </a:rPr>
              <a:t>Error</a:t>
            </a:r>
            <a:endParaRPr lang="pt-BR" sz="2000" dirty="0">
              <a:latin typeface="Amazon Ember"/>
            </a:endParaRPr>
          </a:p>
          <a:p>
            <a:pPr lvl="4">
              <a:buClr>
                <a:schemeClr val="bg1"/>
              </a:buClr>
            </a:pPr>
            <a:endParaRPr lang="pt-BR" sz="2000" dirty="0">
              <a:latin typeface="Amazon Ember"/>
            </a:endParaRP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Cross </a:t>
            </a:r>
            <a:r>
              <a:rPr lang="pt-BR" sz="2400" dirty="0" err="1">
                <a:latin typeface="Amazon Ember"/>
              </a:rPr>
              <a:t>Validation</a:t>
            </a:r>
            <a:r>
              <a:rPr lang="pt-BR" sz="2400" dirty="0">
                <a:latin typeface="Amazon Ember"/>
              </a:rPr>
              <a:t> com 10 </a:t>
            </a:r>
            <a:r>
              <a:rPr lang="pt-BR" sz="2400" dirty="0" err="1">
                <a:latin typeface="Amazon Ember"/>
              </a:rPr>
              <a:t>folds</a:t>
            </a:r>
            <a:endParaRPr lang="pt-BR" sz="2000" dirty="0">
              <a:latin typeface="Amazon Ember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4D0B39-39FA-4A3B-B740-5A02A1FA29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691843" y="644343"/>
            <a:ext cx="678443" cy="6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46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F520E-B553-4B58-821F-756E17DF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259541"/>
            <a:ext cx="7560000" cy="370166"/>
          </a:xfrm>
        </p:spPr>
        <p:txBody>
          <a:bodyPr rtlCol="0"/>
          <a:lstStyle/>
          <a:p>
            <a:pPr rtl="0"/>
            <a:r>
              <a:rPr lang="pt-BR" dirty="0"/>
              <a:t>RESULTADOS </a:t>
            </a:r>
            <a:r>
              <a:rPr lang="pt-BR" sz="1800" dirty="0"/>
              <a:t>(sklearn)</a:t>
            </a:r>
          </a:p>
        </p:txBody>
      </p:sp>
      <p:sp>
        <p:nvSpPr>
          <p:cNvPr id="5" name="objeto 7" descr="Retângulo bege">
            <a:extLst>
              <a:ext uri="{FF2B5EF4-FFF2-40B4-BE49-F238E27FC236}">
                <a16:creationId xmlns:a16="http://schemas.microsoft.com/office/drawing/2014/main" id="{DD34491F-F24C-4DC2-A26D-FA05D593C843}"/>
              </a:ext>
            </a:extLst>
          </p:cNvPr>
          <p:cNvSpPr/>
          <p:nvPr/>
        </p:nvSpPr>
        <p:spPr bwMode="white">
          <a:xfrm>
            <a:off x="722098" y="774141"/>
            <a:ext cx="4337581" cy="5713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98FC5E1-3D97-4C47-8421-E15CBE770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58" y="1097883"/>
            <a:ext cx="4016083" cy="284166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B654249-BF2C-4D33-B074-DAAA5D798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37" y="1010444"/>
            <a:ext cx="4016083" cy="288388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FE4546F-4C7E-499F-A33A-247FB46F6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00" y="3946021"/>
            <a:ext cx="3973779" cy="284140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54E0762-4E3D-4DA7-93A9-DDDA72FC0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249" y="3937093"/>
            <a:ext cx="3973779" cy="28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0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F520E-B553-4B58-821F-756E17DF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259541"/>
            <a:ext cx="7560000" cy="370166"/>
          </a:xfrm>
        </p:spPr>
        <p:txBody>
          <a:bodyPr rtlCol="0"/>
          <a:lstStyle/>
          <a:p>
            <a:pPr rtl="0"/>
            <a:r>
              <a:rPr lang="pt-BR" dirty="0"/>
              <a:t>RESULTADOS </a:t>
            </a:r>
            <a:r>
              <a:rPr lang="pt-BR" sz="1800" dirty="0"/>
              <a:t>(SKLEARN)</a:t>
            </a:r>
          </a:p>
        </p:txBody>
      </p:sp>
      <p:sp>
        <p:nvSpPr>
          <p:cNvPr id="5" name="objeto 7" descr="Retângulo bege">
            <a:extLst>
              <a:ext uri="{FF2B5EF4-FFF2-40B4-BE49-F238E27FC236}">
                <a16:creationId xmlns:a16="http://schemas.microsoft.com/office/drawing/2014/main" id="{DD34491F-F24C-4DC2-A26D-FA05D593C843}"/>
              </a:ext>
            </a:extLst>
          </p:cNvPr>
          <p:cNvSpPr/>
          <p:nvPr/>
        </p:nvSpPr>
        <p:spPr bwMode="white">
          <a:xfrm>
            <a:off x="722098" y="774141"/>
            <a:ext cx="4337581" cy="5713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graphicFrame>
        <p:nvGraphicFramePr>
          <p:cNvPr id="13" name="Tabela 13">
            <a:extLst>
              <a:ext uri="{FF2B5EF4-FFF2-40B4-BE49-F238E27FC236}">
                <a16:creationId xmlns:a16="http://schemas.microsoft.com/office/drawing/2014/main" id="{AF9B12BF-4F89-4711-B171-91AE22C0F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28336"/>
              </p:ext>
            </p:extLst>
          </p:nvPr>
        </p:nvGraphicFramePr>
        <p:xfrm>
          <a:off x="3479282" y="1025817"/>
          <a:ext cx="5233436" cy="1854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08359">
                  <a:extLst>
                    <a:ext uri="{9D8B030D-6E8A-4147-A177-3AD203B41FA5}">
                      <a16:colId xmlns:a16="http://schemas.microsoft.com/office/drawing/2014/main" val="2773943214"/>
                    </a:ext>
                  </a:extLst>
                </a:gridCol>
                <a:gridCol w="1308359">
                  <a:extLst>
                    <a:ext uri="{9D8B030D-6E8A-4147-A177-3AD203B41FA5}">
                      <a16:colId xmlns:a16="http://schemas.microsoft.com/office/drawing/2014/main" val="4258852458"/>
                    </a:ext>
                  </a:extLst>
                </a:gridCol>
                <a:gridCol w="1308359">
                  <a:extLst>
                    <a:ext uri="{9D8B030D-6E8A-4147-A177-3AD203B41FA5}">
                      <a16:colId xmlns:a16="http://schemas.microsoft.com/office/drawing/2014/main" val="2149682741"/>
                    </a:ext>
                  </a:extLst>
                </a:gridCol>
                <a:gridCol w="1308359">
                  <a:extLst>
                    <a:ext uri="{9D8B030D-6E8A-4147-A177-3AD203B41FA5}">
                      <a16:colId xmlns:a16="http://schemas.microsoft.com/office/drawing/2014/main" val="3258735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9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Tree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202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0.596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79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72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Linear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Reg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730428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E8907677-C494-4AA4-8FEC-D384B31E8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32" y="3074556"/>
            <a:ext cx="6481535" cy="37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6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F520E-B553-4B58-821F-756E17DF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259541"/>
            <a:ext cx="7560000" cy="370166"/>
          </a:xfrm>
        </p:spPr>
        <p:txBody>
          <a:bodyPr rtlCol="0"/>
          <a:lstStyle/>
          <a:p>
            <a:pPr rtl="0"/>
            <a:r>
              <a:rPr lang="pt-BR" dirty="0"/>
              <a:t>RESULTADOS </a:t>
            </a:r>
            <a:r>
              <a:rPr lang="pt-BR" sz="1800" dirty="0"/>
              <a:t>(SKLEARN)</a:t>
            </a:r>
          </a:p>
        </p:txBody>
      </p:sp>
      <p:sp>
        <p:nvSpPr>
          <p:cNvPr id="5" name="objeto 7" descr="Retângulo bege">
            <a:extLst>
              <a:ext uri="{FF2B5EF4-FFF2-40B4-BE49-F238E27FC236}">
                <a16:creationId xmlns:a16="http://schemas.microsoft.com/office/drawing/2014/main" id="{DD34491F-F24C-4DC2-A26D-FA05D593C843}"/>
              </a:ext>
            </a:extLst>
          </p:cNvPr>
          <p:cNvSpPr/>
          <p:nvPr/>
        </p:nvSpPr>
        <p:spPr bwMode="white">
          <a:xfrm>
            <a:off x="722098" y="774141"/>
            <a:ext cx="4337581" cy="5713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graphicFrame>
        <p:nvGraphicFramePr>
          <p:cNvPr id="13" name="Tabela 13">
            <a:extLst>
              <a:ext uri="{FF2B5EF4-FFF2-40B4-BE49-F238E27FC236}">
                <a16:creationId xmlns:a16="http://schemas.microsoft.com/office/drawing/2014/main" id="{AF9B12BF-4F89-4711-B171-91AE22C0F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031948"/>
              </p:ext>
            </p:extLst>
          </p:nvPr>
        </p:nvGraphicFramePr>
        <p:xfrm>
          <a:off x="3479281" y="1038480"/>
          <a:ext cx="5233436" cy="1854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08359">
                  <a:extLst>
                    <a:ext uri="{9D8B030D-6E8A-4147-A177-3AD203B41FA5}">
                      <a16:colId xmlns:a16="http://schemas.microsoft.com/office/drawing/2014/main" val="2773943214"/>
                    </a:ext>
                  </a:extLst>
                </a:gridCol>
                <a:gridCol w="1308359">
                  <a:extLst>
                    <a:ext uri="{9D8B030D-6E8A-4147-A177-3AD203B41FA5}">
                      <a16:colId xmlns:a16="http://schemas.microsoft.com/office/drawing/2014/main" val="3251735355"/>
                    </a:ext>
                  </a:extLst>
                </a:gridCol>
                <a:gridCol w="1308359">
                  <a:extLst>
                    <a:ext uri="{9D8B030D-6E8A-4147-A177-3AD203B41FA5}">
                      <a16:colId xmlns:a16="http://schemas.microsoft.com/office/drawing/2014/main" val="424334659"/>
                    </a:ext>
                  </a:extLst>
                </a:gridCol>
                <a:gridCol w="1308359">
                  <a:extLst>
                    <a:ext uri="{9D8B030D-6E8A-4147-A177-3AD203B41FA5}">
                      <a16:colId xmlns:a16="http://schemas.microsoft.com/office/drawing/2014/main" val="3875218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CV_RMSE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CV_R2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CV_MAE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9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Tree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202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79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72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Linear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Reg</a:t>
                      </a:r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0.472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730428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1FB79199-BA54-4662-9B30-D1B4691A3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25" y="3094251"/>
            <a:ext cx="6479949" cy="360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9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BBDD3DD7-5918-41A3-A1D0-8B4BA3F41B3E}"/>
              </a:ext>
            </a:extLst>
          </p:cNvPr>
          <p:cNvSpPr/>
          <p:nvPr/>
        </p:nvSpPr>
        <p:spPr>
          <a:xfrm>
            <a:off x="-3193142" y="-1059543"/>
            <a:ext cx="8485832" cy="8810172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índice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91F115EA-6087-4574-BA13-8EB75D5962A0}"/>
              </a:ext>
            </a:extLst>
          </p:cNvPr>
          <p:cNvSpPr/>
          <p:nvPr/>
        </p:nvSpPr>
        <p:spPr>
          <a:xfrm>
            <a:off x="4884111" y="1745039"/>
            <a:ext cx="408578" cy="425169"/>
          </a:xfrm>
          <a:prstGeom prst="ellipse">
            <a:avLst/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id="{61256E04-EB94-4FF9-9750-19B572FD5150}"/>
              </a:ext>
            </a:extLst>
          </p:cNvPr>
          <p:cNvSpPr txBox="1"/>
          <p:nvPr/>
        </p:nvSpPr>
        <p:spPr>
          <a:xfrm>
            <a:off x="5299991" y="1803735"/>
            <a:ext cx="2376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INTRODUÇÃO</a:t>
            </a:r>
          </a:p>
        </p:txBody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BDC012A4-B06C-4A56-9402-4956C7CBFAD5}"/>
              </a:ext>
            </a:extLst>
          </p:cNvPr>
          <p:cNvSpPr/>
          <p:nvPr/>
        </p:nvSpPr>
        <p:spPr>
          <a:xfrm>
            <a:off x="5059825" y="2583607"/>
            <a:ext cx="408578" cy="425169"/>
          </a:xfrm>
          <a:prstGeom prst="ellipse">
            <a:avLst/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F7814425-86D1-4D30-89FF-C7419E41601F}"/>
              </a:ext>
            </a:extLst>
          </p:cNvPr>
          <p:cNvSpPr txBox="1"/>
          <p:nvPr/>
        </p:nvSpPr>
        <p:spPr>
          <a:xfrm>
            <a:off x="5461101" y="2642302"/>
            <a:ext cx="268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DADOS E ARQUITETURA</a:t>
            </a:r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15F18AF-B5A4-49F4-A0E4-6CA7B283E7AC}"/>
              </a:ext>
            </a:extLst>
          </p:cNvPr>
          <p:cNvSpPr/>
          <p:nvPr/>
        </p:nvSpPr>
        <p:spPr>
          <a:xfrm>
            <a:off x="5116975" y="3422177"/>
            <a:ext cx="408578" cy="425169"/>
          </a:xfrm>
          <a:prstGeom prst="ellipse">
            <a:avLst/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3</a:t>
            </a: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AB23EFBE-7E0A-4746-BD13-DF1F9B946303}"/>
              </a:ext>
            </a:extLst>
          </p:cNvPr>
          <p:cNvSpPr txBox="1"/>
          <p:nvPr/>
        </p:nvSpPr>
        <p:spPr>
          <a:xfrm>
            <a:off x="5525551" y="3480872"/>
            <a:ext cx="569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PRÉ-PROCESSAMENTO E ANÁLISE EXPLORATÓRIA</a:t>
            </a: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31156B4F-469E-4044-87D5-C9640B7123EE}"/>
              </a:ext>
            </a:extLst>
          </p:cNvPr>
          <p:cNvSpPr/>
          <p:nvPr/>
        </p:nvSpPr>
        <p:spPr>
          <a:xfrm>
            <a:off x="4966026" y="4289322"/>
            <a:ext cx="408578" cy="425169"/>
          </a:xfrm>
          <a:prstGeom prst="ellipse">
            <a:avLst/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4</a:t>
            </a:r>
          </a:p>
        </p:txBody>
      </p:sp>
      <p:sp>
        <p:nvSpPr>
          <p:cNvPr id="60" name="TextBox 17">
            <a:extLst>
              <a:ext uri="{FF2B5EF4-FFF2-40B4-BE49-F238E27FC236}">
                <a16:creationId xmlns:a16="http://schemas.microsoft.com/office/drawing/2014/main" id="{A4DD9022-7E0D-47DC-8796-1F5FE0D24DF5}"/>
              </a:ext>
            </a:extLst>
          </p:cNvPr>
          <p:cNvSpPr txBox="1"/>
          <p:nvPr/>
        </p:nvSpPr>
        <p:spPr>
          <a:xfrm>
            <a:off x="5374604" y="4348017"/>
            <a:ext cx="5317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MODELOS E RESULTADOS</a:t>
            </a:r>
          </a:p>
        </p:txBody>
      </p:sp>
      <p:sp>
        <p:nvSpPr>
          <p:cNvPr id="61" name="Oval 10">
            <a:extLst>
              <a:ext uri="{FF2B5EF4-FFF2-40B4-BE49-F238E27FC236}">
                <a16:creationId xmlns:a16="http://schemas.microsoft.com/office/drawing/2014/main" id="{FC1259ED-A25D-4F7D-A92A-43AAC5934A76}"/>
              </a:ext>
            </a:extLst>
          </p:cNvPr>
          <p:cNvSpPr/>
          <p:nvPr/>
        </p:nvSpPr>
        <p:spPr>
          <a:xfrm>
            <a:off x="4660772" y="5137417"/>
            <a:ext cx="408578" cy="425169"/>
          </a:xfrm>
          <a:prstGeom prst="ellipse">
            <a:avLst/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5</a:t>
            </a: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7C11E2F4-E9CD-4CB9-A498-EB63B22F4FED}"/>
              </a:ext>
            </a:extLst>
          </p:cNvPr>
          <p:cNvSpPr txBox="1"/>
          <p:nvPr/>
        </p:nvSpPr>
        <p:spPr>
          <a:xfrm>
            <a:off x="5069350" y="5196112"/>
            <a:ext cx="308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CONCLUSÃO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29861704-1BD2-4DB8-A06F-0B853902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716" y="2594927"/>
            <a:ext cx="1729715" cy="17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2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  <p:bldP spid="61" grpId="0" animBg="1"/>
      <p:bldP spid="6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MODELOS </a:t>
            </a:r>
            <a:r>
              <a:rPr lang="pt-BR" sz="1800" dirty="0"/>
              <a:t>(pyspark)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138F4D55-4970-46FF-A9F7-B04709C00457}"/>
              </a:ext>
            </a:extLst>
          </p:cNvPr>
          <p:cNvSpPr txBox="1">
            <a:spLocks/>
          </p:cNvSpPr>
          <p:nvPr/>
        </p:nvSpPr>
        <p:spPr>
          <a:xfrm>
            <a:off x="684000" y="1467220"/>
            <a:ext cx="11101600" cy="520857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Modelos utilizados: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Amazon Ember"/>
              </a:rPr>
              <a:t>LinearRegression com regParam(0.0 – 0.1) com ParamGridBuilder()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Amazon Ember"/>
              </a:rPr>
              <a:t>RandomForestRegression com numTrees(20 – 30) e maxDepth(5-10) com ParamGridBuilder()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Amazon Ember"/>
              </a:rPr>
              <a:t>DecisionTreeRegressor com maxDepth(5-10) com ParamGridBuilder()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latin typeface="Amazon Ember"/>
            </a:endParaRP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Métricas de Avaliação</a:t>
            </a:r>
          </a:p>
          <a:p>
            <a:pPr marL="1381125" lvl="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Amazon Ember"/>
              </a:rPr>
              <a:t>RMSE</a:t>
            </a:r>
          </a:p>
          <a:p>
            <a:pPr lvl="4">
              <a:buClr>
                <a:schemeClr val="bg1"/>
              </a:buClr>
            </a:pPr>
            <a:endParaRPr lang="pt-BR" sz="2000" dirty="0">
              <a:latin typeface="Amazon Ember"/>
            </a:endParaRP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Cross </a:t>
            </a:r>
            <a:r>
              <a:rPr lang="pt-BR" sz="2400" dirty="0" err="1">
                <a:latin typeface="Amazon Ember"/>
              </a:rPr>
              <a:t>Validation</a:t>
            </a:r>
            <a:r>
              <a:rPr lang="pt-BR" sz="2400" dirty="0">
                <a:latin typeface="Amazon Ember"/>
              </a:rPr>
              <a:t> com 10 </a:t>
            </a:r>
            <a:r>
              <a:rPr lang="pt-BR" sz="2400" dirty="0" err="1">
                <a:latin typeface="Amazon Ember"/>
              </a:rPr>
              <a:t>folds</a:t>
            </a:r>
            <a:endParaRPr lang="pt-BR" sz="2000" dirty="0">
              <a:latin typeface="Amazon Ember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4D0B39-39FA-4A3B-B740-5A02A1FA29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691843" y="644343"/>
            <a:ext cx="678443" cy="6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88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F520E-B553-4B58-821F-756E17DF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259541"/>
            <a:ext cx="7560000" cy="370166"/>
          </a:xfrm>
        </p:spPr>
        <p:txBody>
          <a:bodyPr rtlCol="0"/>
          <a:lstStyle/>
          <a:p>
            <a:pPr rtl="0"/>
            <a:r>
              <a:rPr lang="pt-BR" dirty="0"/>
              <a:t>RESULTADOS </a:t>
            </a:r>
            <a:r>
              <a:rPr lang="pt-BR" sz="1800" dirty="0"/>
              <a:t>(PySpark)</a:t>
            </a:r>
          </a:p>
        </p:txBody>
      </p:sp>
      <p:sp>
        <p:nvSpPr>
          <p:cNvPr id="5" name="objeto 7" descr="Retângulo bege">
            <a:extLst>
              <a:ext uri="{FF2B5EF4-FFF2-40B4-BE49-F238E27FC236}">
                <a16:creationId xmlns:a16="http://schemas.microsoft.com/office/drawing/2014/main" id="{DD34491F-F24C-4DC2-A26D-FA05D593C843}"/>
              </a:ext>
            </a:extLst>
          </p:cNvPr>
          <p:cNvSpPr/>
          <p:nvPr/>
        </p:nvSpPr>
        <p:spPr bwMode="white">
          <a:xfrm>
            <a:off x="722098" y="774141"/>
            <a:ext cx="4337581" cy="5713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graphicFrame>
        <p:nvGraphicFramePr>
          <p:cNvPr id="13" name="Tabela 13">
            <a:extLst>
              <a:ext uri="{FF2B5EF4-FFF2-40B4-BE49-F238E27FC236}">
                <a16:creationId xmlns:a16="http://schemas.microsoft.com/office/drawing/2014/main" id="{AF9B12BF-4F89-4711-B171-91AE22C0F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505047"/>
              </p:ext>
            </p:extLst>
          </p:nvPr>
        </p:nvGraphicFramePr>
        <p:xfrm>
          <a:off x="3768594" y="3265947"/>
          <a:ext cx="3762363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66490">
                  <a:extLst>
                    <a:ext uri="{9D8B030D-6E8A-4147-A177-3AD203B41FA5}">
                      <a16:colId xmlns:a16="http://schemas.microsoft.com/office/drawing/2014/main" val="2773943214"/>
                    </a:ext>
                  </a:extLst>
                </a:gridCol>
                <a:gridCol w="895873">
                  <a:extLst>
                    <a:ext uri="{9D8B030D-6E8A-4147-A177-3AD203B41FA5}">
                      <a16:colId xmlns:a16="http://schemas.microsoft.com/office/drawing/2014/main" val="3251735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9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LinearRegression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202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RandomForestRegression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79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DecisionTreeRegressor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0.242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730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72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BBDD3DD7-5918-41A3-A1D0-8B4BA3F41B3E}"/>
              </a:ext>
            </a:extLst>
          </p:cNvPr>
          <p:cNvSpPr/>
          <p:nvPr/>
        </p:nvSpPr>
        <p:spPr>
          <a:xfrm>
            <a:off x="-3193142" y="-1059543"/>
            <a:ext cx="8485832" cy="8810172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índice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91F115EA-6087-4574-BA13-8EB75D5962A0}"/>
              </a:ext>
            </a:extLst>
          </p:cNvPr>
          <p:cNvSpPr/>
          <p:nvPr/>
        </p:nvSpPr>
        <p:spPr>
          <a:xfrm>
            <a:off x="4884111" y="1745039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id="{61256E04-EB94-4FF9-9750-19B572FD5150}"/>
              </a:ext>
            </a:extLst>
          </p:cNvPr>
          <p:cNvSpPr txBox="1"/>
          <p:nvPr/>
        </p:nvSpPr>
        <p:spPr>
          <a:xfrm>
            <a:off x="5299991" y="1803735"/>
            <a:ext cx="2376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INTRODUÇÃO</a:t>
            </a:r>
          </a:p>
        </p:txBody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BDC012A4-B06C-4A56-9402-4956C7CBFAD5}"/>
              </a:ext>
            </a:extLst>
          </p:cNvPr>
          <p:cNvSpPr/>
          <p:nvPr/>
        </p:nvSpPr>
        <p:spPr>
          <a:xfrm>
            <a:off x="5059825" y="258360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F7814425-86D1-4D30-89FF-C7419E41601F}"/>
              </a:ext>
            </a:extLst>
          </p:cNvPr>
          <p:cNvSpPr txBox="1"/>
          <p:nvPr/>
        </p:nvSpPr>
        <p:spPr>
          <a:xfrm>
            <a:off x="5461101" y="2642302"/>
            <a:ext cx="268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DADOS E ARQUITETURA</a:t>
            </a:r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15F18AF-B5A4-49F4-A0E4-6CA7B283E7AC}"/>
              </a:ext>
            </a:extLst>
          </p:cNvPr>
          <p:cNvSpPr/>
          <p:nvPr/>
        </p:nvSpPr>
        <p:spPr>
          <a:xfrm>
            <a:off x="5116975" y="342217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3</a:t>
            </a: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AB23EFBE-7E0A-4746-BD13-DF1F9B946303}"/>
              </a:ext>
            </a:extLst>
          </p:cNvPr>
          <p:cNvSpPr txBox="1"/>
          <p:nvPr/>
        </p:nvSpPr>
        <p:spPr>
          <a:xfrm>
            <a:off x="5525552" y="3480872"/>
            <a:ext cx="4974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PRÉ-PROCESSAMENTO E ANÁLISE EXPLORATÓRIA</a:t>
            </a:r>
          </a:p>
          <a:p>
            <a:endParaRPr lang="pt-BR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pt-BR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31156B4F-469E-4044-87D5-C9640B7123EE}"/>
              </a:ext>
            </a:extLst>
          </p:cNvPr>
          <p:cNvSpPr/>
          <p:nvPr/>
        </p:nvSpPr>
        <p:spPr>
          <a:xfrm>
            <a:off x="4966026" y="4289322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4</a:t>
            </a:r>
          </a:p>
        </p:txBody>
      </p:sp>
      <p:sp>
        <p:nvSpPr>
          <p:cNvPr id="60" name="TextBox 17">
            <a:extLst>
              <a:ext uri="{FF2B5EF4-FFF2-40B4-BE49-F238E27FC236}">
                <a16:creationId xmlns:a16="http://schemas.microsoft.com/office/drawing/2014/main" id="{A4DD9022-7E0D-47DC-8796-1F5FE0D24DF5}"/>
              </a:ext>
            </a:extLst>
          </p:cNvPr>
          <p:cNvSpPr txBox="1"/>
          <p:nvPr/>
        </p:nvSpPr>
        <p:spPr>
          <a:xfrm>
            <a:off x="5374604" y="4348017"/>
            <a:ext cx="5317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MODELOS E RESULTADOS</a:t>
            </a:r>
          </a:p>
        </p:txBody>
      </p:sp>
      <p:sp>
        <p:nvSpPr>
          <p:cNvPr id="61" name="Oval 10">
            <a:extLst>
              <a:ext uri="{FF2B5EF4-FFF2-40B4-BE49-F238E27FC236}">
                <a16:creationId xmlns:a16="http://schemas.microsoft.com/office/drawing/2014/main" id="{FC1259ED-A25D-4F7D-A92A-43AAC5934A76}"/>
              </a:ext>
            </a:extLst>
          </p:cNvPr>
          <p:cNvSpPr/>
          <p:nvPr/>
        </p:nvSpPr>
        <p:spPr>
          <a:xfrm>
            <a:off x="4660772" y="5137417"/>
            <a:ext cx="408578" cy="425169"/>
          </a:xfrm>
          <a:prstGeom prst="ellipse">
            <a:avLst/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5</a:t>
            </a: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7C11E2F4-E9CD-4CB9-A498-EB63B22F4FED}"/>
              </a:ext>
            </a:extLst>
          </p:cNvPr>
          <p:cNvSpPr txBox="1"/>
          <p:nvPr/>
        </p:nvSpPr>
        <p:spPr>
          <a:xfrm>
            <a:off x="5069350" y="5196112"/>
            <a:ext cx="308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CONCLUSÃO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29861704-1BD2-4DB8-A06F-0B853902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716" y="2594927"/>
            <a:ext cx="1729715" cy="17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62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4CEA7-D60A-47AE-A867-C557D000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5" name="objeto 7" descr="Retângulo bege">
            <a:extLst>
              <a:ext uri="{FF2B5EF4-FFF2-40B4-BE49-F238E27FC236}">
                <a16:creationId xmlns:a16="http://schemas.microsoft.com/office/drawing/2014/main" id="{F173E3BB-F601-4F0E-90AC-4E1473812240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256D1950-B80F-44F1-B94D-1D932F68DC9A}"/>
              </a:ext>
            </a:extLst>
          </p:cNvPr>
          <p:cNvSpPr txBox="1">
            <a:spLocks/>
          </p:cNvSpPr>
          <p:nvPr/>
        </p:nvSpPr>
        <p:spPr>
          <a:xfrm>
            <a:off x="684000" y="1633756"/>
            <a:ext cx="11101600" cy="441605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FFFFFF"/>
                </a:solidFill>
                <a:effectLst/>
                <a:latin typeface="Amazon Ember"/>
              </a:rPr>
              <a:t>Separação do </a:t>
            </a:r>
            <a:r>
              <a:rPr lang="pt-BR" sz="2400" b="0" i="0" dirty="0" err="1">
                <a:solidFill>
                  <a:srgbClr val="FFFFFF"/>
                </a:solidFill>
                <a:effectLst/>
                <a:latin typeface="Amazon Ember"/>
              </a:rPr>
              <a:t>dataset</a:t>
            </a:r>
            <a:r>
              <a:rPr lang="pt-BR" sz="2400" b="0" i="0" dirty="0">
                <a:solidFill>
                  <a:srgbClr val="FFFFFF"/>
                </a:solidFill>
                <a:effectLst/>
                <a:latin typeface="Amazon Ember"/>
              </a:rPr>
              <a:t> em vários </a:t>
            </a:r>
            <a:r>
              <a:rPr lang="pt-BR" sz="2400" b="0" i="0" dirty="0" err="1">
                <a:solidFill>
                  <a:srgbClr val="FFFFFF"/>
                </a:solidFill>
                <a:effectLst/>
                <a:latin typeface="Amazon Ember"/>
              </a:rPr>
              <a:t>subconjutos</a:t>
            </a:r>
            <a:r>
              <a:rPr lang="pt-BR" sz="2400" b="0" i="0" dirty="0">
                <a:solidFill>
                  <a:srgbClr val="FFFFFF"/>
                </a:solidFill>
                <a:effectLst/>
                <a:latin typeface="Amazon Ember"/>
              </a:rPr>
              <a:t> afim de criar um modelo para cada distrito. </a:t>
            </a: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FFFFFF"/>
                </a:solidFill>
                <a:effectLst/>
                <a:latin typeface="Amazon Ember"/>
              </a:rPr>
              <a:t>Arredondar os valores da saída, afim de classificar se existe ou não chance de incêndio e não a probabilidade de incêndio </a:t>
            </a:r>
          </a:p>
          <a:p>
            <a:pPr marL="838200" lvl="1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latin typeface="Amazon Ember"/>
              </a:rPr>
              <a:t>Árvore de Regressão apresenta valores satisfatórios, uma vez que seu RMSE é de apenas 0.19, o que permite afirmar a probabilidade de ocorrência com uma boa precisão em seu valor, além de que analisando graficamente os resultados, nota-se que na maioria dos casos em que o algoritmo afirmou que a probabilidade de incêndio era de 100% de fato ocorreram.</a:t>
            </a:r>
          </a:p>
        </p:txBody>
      </p:sp>
    </p:spTree>
    <p:extLst>
      <p:ext uri="{BB962C8B-B14F-4D97-AF65-F5344CB8AC3E}">
        <p14:creationId xmlns:p14="http://schemas.microsoft.com/office/powerpoint/2010/main" val="618570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17F5BF1-88DB-42F2-98A6-4C7FBFC31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1663703" cy="6857999"/>
          </a:xfrm>
        </p:spPr>
        <p:txBody>
          <a:bodyPr rtlCol="0"/>
          <a:lstStyle/>
          <a:p>
            <a:pPr rtl="0"/>
            <a:br>
              <a:rPr lang="pt-BR" dirty="0"/>
            </a:br>
            <a:r>
              <a:rPr lang="pt-BR" dirty="0"/>
              <a:t>Obrigado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7E363B-55F5-4528-8A9D-A5D90055CD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9742" y="4599941"/>
            <a:ext cx="3314700" cy="330200"/>
          </a:xfrm>
        </p:spPr>
        <p:txBody>
          <a:bodyPr rtlCol="0"/>
          <a:lstStyle/>
          <a:p>
            <a:pPr rtl="0"/>
            <a:r>
              <a:rPr lang="pt-BR" sz="2000" dirty="0"/>
              <a:t>Ede Miranda Júnior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5FEE4F-333C-40EF-B46D-8D25C79C0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9742" y="5023267"/>
            <a:ext cx="3314700" cy="205029"/>
          </a:xfrm>
        </p:spPr>
        <p:txBody>
          <a:bodyPr rtlCol="0"/>
          <a:lstStyle/>
          <a:p>
            <a:pPr rtl="0"/>
            <a:r>
              <a:rPr lang="pt-BR" sz="1200" dirty="0"/>
              <a:t>ede.miranda@aluno.ifsp.edu.br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5F44DEB-FABF-4ADE-B7EB-29DFAFA3DF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19742" y="5370049"/>
            <a:ext cx="3314700" cy="205029"/>
          </a:xfrm>
        </p:spPr>
        <p:txBody>
          <a:bodyPr rtlCol="0"/>
          <a:lstStyle/>
          <a:p>
            <a:pPr rtl="0"/>
            <a:r>
              <a:rPr lang="pt-BR" sz="1100" dirty="0"/>
              <a:t>CP3013596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AF39051-1049-4508-8373-6A289966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99" y="2238573"/>
            <a:ext cx="10629202" cy="119042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objeto 7" descr="Retângulo bege">
            <a:extLst>
              <a:ext uri="{FF2B5EF4-FFF2-40B4-BE49-F238E27FC236}">
                <a16:creationId xmlns:a16="http://schemas.microsoft.com/office/drawing/2014/main" id="{2D7851E8-1907-4C8A-A16F-E461B5BFA940}"/>
              </a:ext>
            </a:extLst>
          </p:cNvPr>
          <p:cNvSpPr/>
          <p:nvPr/>
        </p:nvSpPr>
        <p:spPr bwMode="white">
          <a:xfrm flipV="1">
            <a:off x="1204699" y="37916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grpSp>
        <p:nvGrpSpPr>
          <p:cNvPr id="46" name="Grupo 45" descr="Ícone de Telefone">
            <a:extLst>
              <a:ext uri="{FF2B5EF4-FFF2-40B4-BE49-F238E27FC236}">
                <a16:creationId xmlns:a16="http://schemas.microsoft.com/office/drawing/2014/main" id="{4BB2D73A-DB1F-47D9-9BDA-D6F01A0EDC06}"/>
              </a:ext>
            </a:extLst>
          </p:cNvPr>
          <p:cNvGrpSpPr/>
          <p:nvPr/>
        </p:nvGrpSpPr>
        <p:grpSpPr>
          <a:xfrm>
            <a:off x="1767979" y="5297677"/>
            <a:ext cx="297521" cy="297521"/>
            <a:chOff x="1334697" y="5606075"/>
            <a:chExt cx="360000" cy="360000"/>
          </a:xfrm>
        </p:grpSpPr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3C40AF29-F294-4B60-B5B4-56011134948E}"/>
                </a:ext>
              </a:extLst>
            </p:cNvPr>
            <p:cNvSpPr/>
            <p:nvPr/>
          </p:nvSpPr>
          <p:spPr>
            <a:xfrm>
              <a:off x="1423220" y="5624464"/>
              <a:ext cx="257175" cy="257175"/>
            </a:xfrm>
            <a:custGeom>
              <a:avLst/>
              <a:gdLst>
                <a:gd name="connsiteX0" fmla="*/ 0 w 257175"/>
                <a:gd name="connsiteY0" fmla="*/ 163664 h 257175"/>
                <a:gd name="connsiteX1" fmla="*/ 163664 w 257175"/>
                <a:gd name="connsiteY1" fmla="*/ 0 h 257175"/>
                <a:gd name="connsiteX2" fmla="*/ 261323 w 257175"/>
                <a:gd name="connsiteY2" fmla="*/ 97659 h 257175"/>
                <a:gd name="connsiteX3" fmla="*/ 97659 w 257175"/>
                <a:gd name="connsiteY3" fmla="*/ 2613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57175">
                  <a:moveTo>
                    <a:pt x="0" y="163664"/>
                  </a:moveTo>
                  <a:lnTo>
                    <a:pt x="163664" y="0"/>
                  </a:lnTo>
                  <a:lnTo>
                    <a:pt x="261323" y="97659"/>
                  </a:lnTo>
                  <a:lnTo>
                    <a:pt x="97659" y="261323"/>
                  </a:lnTo>
                  <a:close/>
                </a:path>
              </a:pathLst>
            </a:custGeom>
            <a:noFill/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82F5782C-5E0E-47EA-861C-88990A8D95DF}"/>
                </a:ext>
              </a:extLst>
            </p:cNvPr>
            <p:cNvSpPr/>
            <p:nvPr/>
          </p:nvSpPr>
          <p:spPr>
            <a:xfrm>
              <a:off x="1491815" y="5800385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17145 w 9525"/>
                <a:gd name="connsiteY1" fmla="*/ 180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17145" y="18098"/>
                  </a:lnTo>
                </a:path>
              </a:pathLst>
            </a:custGeom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0ACDDF69-03CD-491C-A9E4-08E5726C5BD3}"/>
                </a:ext>
              </a:extLst>
            </p:cNvPr>
            <p:cNvSpPr/>
            <p:nvPr/>
          </p:nvSpPr>
          <p:spPr>
            <a:xfrm>
              <a:off x="1334697" y="56060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</p:grpSp>
      <p:grpSp>
        <p:nvGrpSpPr>
          <p:cNvPr id="50" name="Grupo 49" descr="Ícone de Email">
            <a:extLst>
              <a:ext uri="{FF2B5EF4-FFF2-40B4-BE49-F238E27FC236}">
                <a16:creationId xmlns:a16="http://schemas.microsoft.com/office/drawing/2014/main" id="{F7F47E31-EB9A-4529-BE0F-A1213B79FE07}"/>
              </a:ext>
            </a:extLst>
          </p:cNvPr>
          <p:cNvGrpSpPr/>
          <p:nvPr/>
        </p:nvGrpSpPr>
        <p:grpSpPr>
          <a:xfrm>
            <a:off x="1767979" y="4950895"/>
            <a:ext cx="297521" cy="297521"/>
            <a:chOff x="1334697" y="5102537"/>
            <a:chExt cx="360000" cy="360000"/>
          </a:xfrm>
        </p:grpSpPr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299C0ACA-AA85-4505-A8DF-0275634D7832}"/>
                </a:ext>
              </a:extLst>
            </p:cNvPr>
            <p:cNvGrpSpPr/>
            <p:nvPr/>
          </p:nvGrpSpPr>
          <p:grpSpPr>
            <a:xfrm>
              <a:off x="1413695" y="5129259"/>
              <a:ext cx="257175" cy="257175"/>
              <a:chOff x="1423220" y="5138784"/>
              <a:chExt cx="257175" cy="257175"/>
            </a:xfrm>
          </p:grpSpPr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85AA236B-9A92-4808-B7BB-0AEF3FD2754B}"/>
                  </a:ext>
                </a:extLst>
              </p:cNvPr>
              <p:cNvSpPr/>
              <p:nvPr/>
            </p:nvSpPr>
            <p:spPr>
              <a:xfrm>
                <a:off x="1423220" y="5138784"/>
                <a:ext cx="257175" cy="257175"/>
              </a:xfrm>
              <a:custGeom>
                <a:avLst/>
                <a:gdLst>
                  <a:gd name="connsiteX0" fmla="*/ 0 w 257175"/>
                  <a:gd name="connsiteY0" fmla="*/ 163664 h 257175"/>
                  <a:gd name="connsiteX1" fmla="*/ 163664 w 257175"/>
                  <a:gd name="connsiteY1" fmla="*/ 0 h 257175"/>
                  <a:gd name="connsiteX2" fmla="*/ 261323 w 257175"/>
                  <a:gd name="connsiteY2" fmla="*/ 97659 h 257175"/>
                  <a:gd name="connsiteX3" fmla="*/ 97659 w 257175"/>
                  <a:gd name="connsiteY3" fmla="*/ 26132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257175">
                    <a:moveTo>
                      <a:pt x="0" y="163664"/>
                    </a:moveTo>
                    <a:lnTo>
                      <a:pt x="163664" y="0"/>
                    </a:lnTo>
                    <a:lnTo>
                      <a:pt x="261323" y="97659"/>
                    </a:lnTo>
                    <a:lnTo>
                      <a:pt x="97659" y="261323"/>
                    </a:ln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rtl="0"/>
                <a:endParaRPr lang="pt-BR" dirty="0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94E72230-A0A3-4A80-AD64-FE14B4AA1A95}"/>
                  </a:ext>
                </a:extLst>
              </p:cNvPr>
              <p:cNvSpPr/>
              <p:nvPr/>
            </p:nvSpPr>
            <p:spPr>
              <a:xfrm>
                <a:off x="1427045" y="5144212"/>
                <a:ext cx="161925" cy="161925"/>
              </a:xfrm>
              <a:custGeom>
                <a:avLst/>
                <a:gdLst>
                  <a:gd name="connsiteX0" fmla="*/ 0 w 161925"/>
                  <a:gd name="connsiteY0" fmla="*/ 162878 h 161925"/>
                  <a:gd name="connsiteX1" fmla="*/ 141923 w 161925"/>
                  <a:gd name="connsiteY1" fmla="*/ 135255 h 161925"/>
                  <a:gd name="connsiteX2" fmla="*/ 162878 w 161925"/>
                  <a:gd name="connsiteY2" fmla="*/ 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161925">
                    <a:moveTo>
                      <a:pt x="0" y="162878"/>
                    </a:moveTo>
                    <a:lnTo>
                      <a:pt x="141923" y="135255"/>
                    </a:lnTo>
                    <a:lnTo>
                      <a:pt x="162878" y="0"/>
                    </a:ln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rtl="0"/>
                <a:endParaRPr lang="pt-BR" dirty="0"/>
              </a:p>
            </p:txBody>
          </p:sp>
        </p:grp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D01D119F-74E1-4482-B664-AAD0BB5B651F}"/>
                </a:ext>
              </a:extLst>
            </p:cNvPr>
            <p:cNvSpPr/>
            <p:nvPr/>
          </p:nvSpPr>
          <p:spPr>
            <a:xfrm>
              <a:off x="1334697" y="51025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</p:grpSp>
      <p:grpSp>
        <p:nvGrpSpPr>
          <p:cNvPr id="55" name="Grupo 54" descr="Ícone de Pessoa">
            <a:extLst>
              <a:ext uri="{FF2B5EF4-FFF2-40B4-BE49-F238E27FC236}">
                <a16:creationId xmlns:a16="http://schemas.microsoft.com/office/drawing/2014/main" id="{9E1A2D9D-4A3F-4720-9A14-FFD74FC5C7A2}"/>
              </a:ext>
            </a:extLst>
          </p:cNvPr>
          <p:cNvGrpSpPr/>
          <p:nvPr/>
        </p:nvGrpSpPr>
        <p:grpSpPr>
          <a:xfrm>
            <a:off x="1767979" y="4611901"/>
            <a:ext cx="297521" cy="297521"/>
            <a:chOff x="1334697" y="4580661"/>
            <a:chExt cx="360000" cy="360000"/>
          </a:xfrm>
        </p:grpSpPr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FBC59C07-FDEC-40D0-BE4E-E1FAC0DEBC4A}"/>
                </a:ext>
              </a:extLst>
            </p:cNvPr>
            <p:cNvGrpSpPr/>
            <p:nvPr/>
          </p:nvGrpSpPr>
          <p:grpSpPr>
            <a:xfrm>
              <a:off x="1421012" y="4633770"/>
              <a:ext cx="180975" cy="231458"/>
              <a:chOff x="1443237" y="4633770"/>
              <a:chExt cx="180975" cy="231458"/>
            </a:xfrm>
          </p:grpSpPr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15EC7012-98A7-4A94-8CC9-0EC3408A6BC4}"/>
                  </a:ext>
                </a:extLst>
              </p:cNvPr>
              <p:cNvSpPr/>
              <p:nvPr/>
            </p:nvSpPr>
            <p:spPr>
              <a:xfrm>
                <a:off x="1478479" y="4633770"/>
                <a:ext cx="114300" cy="114300"/>
              </a:xfrm>
              <a:custGeom>
                <a:avLst/>
                <a:gdLst>
                  <a:gd name="connsiteX0" fmla="*/ 118110 w 114300"/>
                  <a:gd name="connsiteY0" fmla="*/ 59055 h 114300"/>
                  <a:gd name="connsiteX1" fmla="*/ 59055 w 114300"/>
                  <a:gd name="connsiteY1" fmla="*/ 118110 h 114300"/>
                  <a:gd name="connsiteX2" fmla="*/ 0 w 114300"/>
                  <a:gd name="connsiteY2" fmla="*/ 59055 h 114300"/>
                  <a:gd name="connsiteX3" fmla="*/ 59055 w 114300"/>
                  <a:gd name="connsiteY3" fmla="*/ 0 h 114300"/>
                  <a:gd name="connsiteX4" fmla="*/ 118110 w 114300"/>
                  <a:gd name="connsiteY4" fmla="*/ 5905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8110" y="59055"/>
                    </a:moveTo>
                    <a:cubicBezTo>
                      <a:pt x="118110" y="91440"/>
                      <a:pt x="91440" y="118110"/>
                      <a:pt x="59055" y="118110"/>
                    </a:cubicBezTo>
                    <a:cubicBezTo>
                      <a:pt x="26670" y="118110"/>
                      <a:pt x="0" y="91440"/>
                      <a:pt x="0" y="59055"/>
                    </a:cubicBezTo>
                    <a:cubicBezTo>
                      <a:pt x="0" y="26670"/>
                      <a:pt x="26670" y="0"/>
                      <a:pt x="59055" y="0"/>
                    </a:cubicBezTo>
                    <a:cubicBezTo>
                      <a:pt x="91440" y="0"/>
                      <a:pt x="118110" y="25718"/>
                      <a:pt x="118110" y="59055"/>
                    </a:cubicBez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dirty="0"/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E519FE88-ED74-4D46-86D2-F2530BE46026}"/>
                  </a:ext>
                </a:extLst>
              </p:cNvPr>
              <p:cNvSpPr/>
              <p:nvPr/>
            </p:nvSpPr>
            <p:spPr>
              <a:xfrm>
                <a:off x="1443237" y="4798553"/>
                <a:ext cx="180975" cy="66675"/>
              </a:xfrm>
              <a:custGeom>
                <a:avLst/>
                <a:gdLst>
                  <a:gd name="connsiteX0" fmla="*/ 0 w 180975"/>
                  <a:gd name="connsiteY0" fmla="*/ 72390 h 66675"/>
                  <a:gd name="connsiteX1" fmla="*/ 94298 w 180975"/>
                  <a:gd name="connsiteY1" fmla="*/ 0 h 66675"/>
                  <a:gd name="connsiteX2" fmla="*/ 188595 w 180975"/>
                  <a:gd name="connsiteY2" fmla="*/ 7239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75" h="66675">
                    <a:moveTo>
                      <a:pt x="0" y="72390"/>
                    </a:moveTo>
                    <a:cubicBezTo>
                      <a:pt x="0" y="20955"/>
                      <a:pt x="41910" y="0"/>
                      <a:pt x="94298" y="0"/>
                    </a:cubicBezTo>
                    <a:cubicBezTo>
                      <a:pt x="146685" y="0"/>
                      <a:pt x="188595" y="20955"/>
                      <a:pt x="188595" y="72390"/>
                    </a:cubicBez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dirty="0"/>
              </a:p>
            </p:txBody>
          </p:sp>
        </p:grp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03AF6D1D-DE4A-460B-A540-E7DACF1F333F}"/>
                </a:ext>
              </a:extLst>
            </p:cNvPr>
            <p:cNvSpPr/>
            <p:nvPr/>
          </p:nvSpPr>
          <p:spPr>
            <a:xfrm>
              <a:off x="1334697" y="458066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83322 w 360000"/>
                <a:gd name="connsiteY1" fmla="*/ 0 h 360000"/>
                <a:gd name="connsiteX2" fmla="*/ 83322 w 360000"/>
                <a:gd name="connsiteY2" fmla="*/ 68850 h 360000"/>
                <a:gd name="connsiteX3" fmla="*/ 276679 w 360000"/>
                <a:gd name="connsiteY3" fmla="*/ 68850 h 360000"/>
                <a:gd name="connsiteX4" fmla="*/ 276679 w 360000"/>
                <a:gd name="connsiteY4" fmla="*/ 0 h 360000"/>
                <a:gd name="connsiteX5" fmla="*/ 360000 w 360000"/>
                <a:gd name="connsiteY5" fmla="*/ 0 h 360000"/>
                <a:gd name="connsiteX6" fmla="*/ 360000 w 360000"/>
                <a:gd name="connsiteY6" fmla="*/ 360000 h 360000"/>
                <a:gd name="connsiteX7" fmla="*/ 0 w 360000"/>
                <a:gd name="connsiteY7" fmla="*/ 360000 h 360000"/>
                <a:gd name="connsiteX0" fmla="*/ 276679 w 368119"/>
                <a:gd name="connsiteY0" fmla="*/ 68850 h 360000"/>
                <a:gd name="connsiteX1" fmla="*/ 276679 w 368119"/>
                <a:gd name="connsiteY1" fmla="*/ 0 h 360000"/>
                <a:gd name="connsiteX2" fmla="*/ 360000 w 368119"/>
                <a:gd name="connsiteY2" fmla="*/ 0 h 360000"/>
                <a:gd name="connsiteX3" fmla="*/ 360000 w 368119"/>
                <a:gd name="connsiteY3" fmla="*/ 360000 h 360000"/>
                <a:gd name="connsiteX4" fmla="*/ 0 w 368119"/>
                <a:gd name="connsiteY4" fmla="*/ 360000 h 360000"/>
                <a:gd name="connsiteX5" fmla="*/ 0 w 368119"/>
                <a:gd name="connsiteY5" fmla="*/ 0 h 360000"/>
                <a:gd name="connsiteX6" fmla="*/ 83322 w 368119"/>
                <a:gd name="connsiteY6" fmla="*/ 0 h 360000"/>
                <a:gd name="connsiteX7" fmla="*/ 83322 w 368119"/>
                <a:gd name="connsiteY7" fmla="*/ 68850 h 360000"/>
                <a:gd name="connsiteX8" fmla="*/ 368119 w 368119"/>
                <a:gd name="connsiteY8" fmla="*/ 16029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7" fmla="*/ 83322 w 360000"/>
                <a:gd name="connsiteY7" fmla="*/ 6885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0" fmla="*/ 276679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83322 w 360000"/>
                <a:gd name="connsiteY5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00" h="360000">
                  <a:moveTo>
                    <a:pt x="276679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83322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</p:grpSp>
      <p:sp>
        <p:nvSpPr>
          <p:cNvPr id="61" name="Espaço Reservado para Texto 3">
            <a:extLst>
              <a:ext uri="{FF2B5EF4-FFF2-40B4-BE49-F238E27FC236}">
                <a16:creationId xmlns:a16="http://schemas.microsoft.com/office/drawing/2014/main" id="{C4F65AF6-BB76-48B5-9D08-5B00230A9403}"/>
              </a:ext>
            </a:extLst>
          </p:cNvPr>
          <p:cNvSpPr txBox="1">
            <a:spLocks/>
          </p:cNvSpPr>
          <p:nvPr/>
        </p:nvSpPr>
        <p:spPr>
          <a:xfrm>
            <a:off x="7608777" y="4617355"/>
            <a:ext cx="3314700" cy="330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 sz="2000" dirty="0"/>
              <a:t>Vitor Felipe </a:t>
            </a:r>
            <a:r>
              <a:rPr lang="pt-BR" sz="2000" dirty="0" err="1"/>
              <a:t>Facanali</a:t>
            </a:r>
            <a:r>
              <a:rPr lang="pt-BR" sz="2000" dirty="0"/>
              <a:t> Godoy</a:t>
            </a:r>
            <a:endParaRPr lang="pt-BR" noProof="1"/>
          </a:p>
        </p:txBody>
      </p:sp>
      <p:sp>
        <p:nvSpPr>
          <p:cNvPr id="62" name="Espaço Reservado para Texto 4">
            <a:extLst>
              <a:ext uri="{FF2B5EF4-FFF2-40B4-BE49-F238E27FC236}">
                <a16:creationId xmlns:a16="http://schemas.microsoft.com/office/drawing/2014/main" id="{769F7FFF-FCBB-491B-85A6-9073AE93A769}"/>
              </a:ext>
            </a:extLst>
          </p:cNvPr>
          <p:cNvSpPr txBox="1">
            <a:spLocks/>
          </p:cNvSpPr>
          <p:nvPr/>
        </p:nvSpPr>
        <p:spPr>
          <a:xfrm>
            <a:off x="7608777" y="5040681"/>
            <a:ext cx="3314700" cy="2050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/>
              <a:t>vitor.godoy@aluno.ifsp.edu.br</a:t>
            </a:r>
          </a:p>
        </p:txBody>
      </p:sp>
      <p:sp>
        <p:nvSpPr>
          <p:cNvPr id="63" name="Espaço Reservado para Texto 5">
            <a:extLst>
              <a:ext uri="{FF2B5EF4-FFF2-40B4-BE49-F238E27FC236}">
                <a16:creationId xmlns:a16="http://schemas.microsoft.com/office/drawing/2014/main" id="{B1D2D4F7-4BF3-41D4-B332-844EE6CDEE2E}"/>
              </a:ext>
            </a:extLst>
          </p:cNvPr>
          <p:cNvSpPr txBox="1">
            <a:spLocks/>
          </p:cNvSpPr>
          <p:nvPr/>
        </p:nvSpPr>
        <p:spPr>
          <a:xfrm>
            <a:off x="7608777" y="5426652"/>
            <a:ext cx="3314700" cy="2050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100" dirty="0"/>
              <a:t>CP3013669</a:t>
            </a:r>
          </a:p>
        </p:txBody>
      </p:sp>
      <p:grpSp>
        <p:nvGrpSpPr>
          <p:cNvPr id="64" name="Grupo 45" descr="Ícone de Telefone">
            <a:extLst>
              <a:ext uri="{FF2B5EF4-FFF2-40B4-BE49-F238E27FC236}">
                <a16:creationId xmlns:a16="http://schemas.microsoft.com/office/drawing/2014/main" id="{9A5FFD18-3C63-4236-91CE-C3D2D8E05A28}"/>
              </a:ext>
            </a:extLst>
          </p:cNvPr>
          <p:cNvGrpSpPr/>
          <p:nvPr/>
        </p:nvGrpSpPr>
        <p:grpSpPr>
          <a:xfrm>
            <a:off x="7057014" y="5315091"/>
            <a:ext cx="297521" cy="297521"/>
            <a:chOff x="1334697" y="5606075"/>
            <a:chExt cx="360000" cy="360000"/>
          </a:xfrm>
        </p:grpSpPr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40C81A37-55FE-4901-A2CE-35AFBE93D491}"/>
                </a:ext>
              </a:extLst>
            </p:cNvPr>
            <p:cNvSpPr/>
            <p:nvPr/>
          </p:nvSpPr>
          <p:spPr>
            <a:xfrm>
              <a:off x="1423220" y="5624464"/>
              <a:ext cx="257175" cy="257175"/>
            </a:xfrm>
            <a:custGeom>
              <a:avLst/>
              <a:gdLst>
                <a:gd name="connsiteX0" fmla="*/ 0 w 257175"/>
                <a:gd name="connsiteY0" fmla="*/ 163664 h 257175"/>
                <a:gd name="connsiteX1" fmla="*/ 163664 w 257175"/>
                <a:gd name="connsiteY1" fmla="*/ 0 h 257175"/>
                <a:gd name="connsiteX2" fmla="*/ 261323 w 257175"/>
                <a:gd name="connsiteY2" fmla="*/ 97659 h 257175"/>
                <a:gd name="connsiteX3" fmla="*/ 97659 w 257175"/>
                <a:gd name="connsiteY3" fmla="*/ 2613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57175">
                  <a:moveTo>
                    <a:pt x="0" y="163664"/>
                  </a:moveTo>
                  <a:lnTo>
                    <a:pt x="163664" y="0"/>
                  </a:lnTo>
                  <a:lnTo>
                    <a:pt x="261323" y="97659"/>
                  </a:lnTo>
                  <a:lnTo>
                    <a:pt x="97659" y="261323"/>
                  </a:lnTo>
                  <a:close/>
                </a:path>
              </a:pathLst>
            </a:custGeom>
            <a:noFill/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  <p:sp>
          <p:nvSpPr>
            <p:cNvPr id="66" name="Forma livre: Forma 47">
              <a:extLst>
                <a:ext uri="{FF2B5EF4-FFF2-40B4-BE49-F238E27FC236}">
                  <a16:creationId xmlns:a16="http://schemas.microsoft.com/office/drawing/2014/main" id="{19B64598-75CB-4A55-973B-0403218E01B3}"/>
                </a:ext>
              </a:extLst>
            </p:cNvPr>
            <p:cNvSpPr/>
            <p:nvPr/>
          </p:nvSpPr>
          <p:spPr>
            <a:xfrm>
              <a:off x="1491815" y="5800385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17145 w 9525"/>
                <a:gd name="connsiteY1" fmla="*/ 180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17145" y="18098"/>
                  </a:lnTo>
                </a:path>
              </a:pathLst>
            </a:custGeom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0F53315A-D24A-4386-9AC4-0D5176A11D83}"/>
                </a:ext>
              </a:extLst>
            </p:cNvPr>
            <p:cNvSpPr/>
            <p:nvPr/>
          </p:nvSpPr>
          <p:spPr>
            <a:xfrm>
              <a:off x="1334697" y="56060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</p:grpSp>
      <p:grpSp>
        <p:nvGrpSpPr>
          <p:cNvPr id="68" name="Grupo 49" descr="Ícone de Email">
            <a:extLst>
              <a:ext uri="{FF2B5EF4-FFF2-40B4-BE49-F238E27FC236}">
                <a16:creationId xmlns:a16="http://schemas.microsoft.com/office/drawing/2014/main" id="{E50E40C2-AF8D-44D3-8A0F-B67BB7EC9E80}"/>
              </a:ext>
            </a:extLst>
          </p:cNvPr>
          <p:cNvGrpSpPr/>
          <p:nvPr/>
        </p:nvGrpSpPr>
        <p:grpSpPr>
          <a:xfrm>
            <a:off x="7057014" y="4968309"/>
            <a:ext cx="297521" cy="297521"/>
            <a:chOff x="1334697" y="5102537"/>
            <a:chExt cx="360000" cy="360000"/>
          </a:xfrm>
        </p:grpSpPr>
        <p:grpSp>
          <p:nvGrpSpPr>
            <p:cNvPr id="69" name="Grupo 50">
              <a:extLst>
                <a:ext uri="{FF2B5EF4-FFF2-40B4-BE49-F238E27FC236}">
                  <a16:creationId xmlns:a16="http://schemas.microsoft.com/office/drawing/2014/main" id="{EF350075-B85D-4E6B-AC49-7E8361359B85}"/>
                </a:ext>
              </a:extLst>
            </p:cNvPr>
            <p:cNvGrpSpPr/>
            <p:nvPr/>
          </p:nvGrpSpPr>
          <p:grpSpPr>
            <a:xfrm>
              <a:off x="1413695" y="5129259"/>
              <a:ext cx="257175" cy="257175"/>
              <a:chOff x="1423220" y="5138784"/>
              <a:chExt cx="257175" cy="257175"/>
            </a:xfrm>
          </p:grpSpPr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E154D5BE-07FC-4593-ABB6-63BBE5036564}"/>
                  </a:ext>
                </a:extLst>
              </p:cNvPr>
              <p:cNvSpPr/>
              <p:nvPr/>
            </p:nvSpPr>
            <p:spPr>
              <a:xfrm>
                <a:off x="1423220" y="5138784"/>
                <a:ext cx="257175" cy="257175"/>
              </a:xfrm>
              <a:custGeom>
                <a:avLst/>
                <a:gdLst>
                  <a:gd name="connsiteX0" fmla="*/ 0 w 257175"/>
                  <a:gd name="connsiteY0" fmla="*/ 163664 h 257175"/>
                  <a:gd name="connsiteX1" fmla="*/ 163664 w 257175"/>
                  <a:gd name="connsiteY1" fmla="*/ 0 h 257175"/>
                  <a:gd name="connsiteX2" fmla="*/ 261323 w 257175"/>
                  <a:gd name="connsiteY2" fmla="*/ 97659 h 257175"/>
                  <a:gd name="connsiteX3" fmla="*/ 97659 w 257175"/>
                  <a:gd name="connsiteY3" fmla="*/ 26132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257175">
                    <a:moveTo>
                      <a:pt x="0" y="163664"/>
                    </a:moveTo>
                    <a:lnTo>
                      <a:pt x="163664" y="0"/>
                    </a:lnTo>
                    <a:lnTo>
                      <a:pt x="261323" y="97659"/>
                    </a:lnTo>
                    <a:lnTo>
                      <a:pt x="97659" y="261323"/>
                    </a:ln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rtl="0"/>
                <a:endParaRPr lang="pt-BR" dirty="0"/>
              </a:p>
            </p:txBody>
          </p:sp>
          <p:sp>
            <p:nvSpPr>
              <p:cNvPr id="72" name="Forma livre: Forma 53">
                <a:extLst>
                  <a:ext uri="{FF2B5EF4-FFF2-40B4-BE49-F238E27FC236}">
                    <a16:creationId xmlns:a16="http://schemas.microsoft.com/office/drawing/2014/main" id="{B90505D9-C464-43A7-9605-17395D45B5FB}"/>
                  </a:ext>
                </a:extLst>
              </p:cNvPr>
              <p:cNvSpPr/>
              <p:nvPr/>
            </p:nvSpPr>
            <p:spPr>
              <a:xfrm>
                <a:off x="1427045" y="5144212"/>
                <a:ext cx="161925" cy="161925"/>
              </a:xfrm>
              <a:custGeom>
                <a:avLst/>
                <a:gdLst>
                  <a:gd name="connsiteX0" fmla="*/ 0 w 161925"/>
                  <a:gd name="connsiteY0" fmla="*/ 162878 h 161925"/>
                  <a:gd name="connsiteX1" fmla="*/ 141923 w 161925"/>
                  <a:gd name="connsiteY1" fmla="*/ 135255 h 161925"/>
                  <a:gd name="connsiteX2" fmla="*/ 162878 w 161925"/>
                  <a:gd name="connsiteY2" fmla="*/ 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161925">
                    <a:moveTo>
                      <a:pt x="0" y="162878"/>
                    </a:moveTo>
                    <a:lnTo>
                      <a:pt x="141923" y="135255"/>
                    </a:lnTo>
                    <a:lnTo>
                      <a:pt x="162878" y="0"/>
                    </a:ln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rtl="0"/>
                <a:endParaRPr lang="pt-BR" dirty="0"/>
              </a:p>
            </p:txBody>
          </p:sp>
        </p:grp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4A5010B9-8D8F-49E1-8D55-3CF0414FE3A3}"/>
                </a:ext>
              </a:extLst>
            </p:cNvPr>
            <p:cNvSpPr/>
            <p:nvPr/>
          </p:nvSpPr>
          <p:spPr>
            <a:xfrm>
              <a:off x="1334697" y="51025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</p:grpSp>
      <p:grpSp>
        <p:nvGrpSpPr>
          <p:cNvPr id="73" name="Grupo 54" descr="Ícone de Pessoa">
            <a:extLst>
              <a:ext uri="{FF2B5EF4-FFF2-40B4-BE49-F238E27FC236}">
                <a16:creationId xmlns:a16="http://schemas.microsoft.com/office/drawing/2014/main" id="{CDBF9064-34B0-47F5-B6BD-344602830C62}"/>
              </a:ext>
            </a:extLst>
          </p:cNvPr>
          <p:cNvGrpSpPr/>
          <p:nvPr/>
        </p:nvGrpSpPr>
        <p:grpSpPr>
          <a:xfrm>
            <a:off x="7057014" y="4629315"/>
            <a:ext cx="297521" cy="297521"/>
            <a:chOff x="1334697" y="4580661"/>
            <a:chExt cx="360000" cy="360000"/>
          </a:xfrm>
        </p:grpSpPr>
        <p:grpSp>
          <p:nvGrpSpPr>
            <p:cNvPr id="74" name="Grupo 55">
              <a:extLst>
                <a:ext uri="{FF2B5EF4-FFF2-40B4-BE49-F238E27FC236}">
                  <a16:creationId xmlns:a16="http://schemas.microsoft.com/office/drawing/2014/main" id="{BB99B574-61BA-48AE-9CDC-DAEF7B461A4F}"/>
                </a:ext>
              </a:extLst>
            </p:cNvPr>
            <p:cNvGrpSpPr/>
            <p:nvPr/>
          </p:nvGrpSpPr>
          <p:grpSpPr>
            <a:xfrm>
              <a:off x="1421012" y="4633770"/>
              <a:ext cx="180975" cy="231458"/>
              <a:chOff x="1443237" y="4633770"/>
              <a:chExt cx="180975" cy="231458"/>
            </a:xfrm>
          </p:grpSpPr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id="{7D467BD8-11FD-4CC1-B5A0-A46254FFE023}"/>
                  </a:ext>
                </a:extLst>
              </p:cNvPr>
              <p:cNvSpPr/>
              <p:nvPr/>
            </p:nvSpPr>
            <p:spPr>
              <a:xfrm>
                <a:off x="1478479" y="4633770"/>
                <a:ext cx="114300" cy="114300"/>
              </a:xfrm>
              <a:custGeom>
                <a:avLst/>
                <a:gdLst>
                  <a:gd name="connsiteX0" fmla="*/ 118110 w 114300"/>
                  <a:gd name="connsiteY0" fmla="*/ 59055 h 114300"/>
                  <a:gd name="connsiteX1" fmla="*/ 59055 w 114300"/>
                  <a:gd name="connsiteY1" fmla="*/ 118110 h 114300"/>
                  <a:gd name="connsiteX2" fmla="*/ 0 w 114300"/>
                  <a:gd name="connsiteY2" fmla="*/ 59055 h 114300"/>
                  <a:gd name="connsiteX3" fmla="*/ 59055 w 114300"/>
                  <a:gd name="connsiteY3" fmla="*/ 0 h 114300"/>
                  <a:gd name="connsiteX4" fmla="*/ 118110 w 114300"/>
                  <a:gd name="connsiteY4" fmla="*/ 5905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8110" y="59055"/>
                    </a:moveTo>
                    <a:cubicBezTo>
                      <a:pt x="118110" y="91440"/>
                      <a:pt x="91440" y="118110"/>
                      <a:pt x="59055" y="118110"/>
                    </a:cubicBezTo>
                    <a:cubicBezTo>
                      <a:pt x="26670" y="118110"/>
                      <a:pt x="0" y="91440"/>
                      <a:pt x="0" y="59055"/>
                    </a:cubicBezTo>
                    <a:cubicBezTo>
                      <a:pt x="0" y="26670"/>
                      <a:pt x="26670" y="0"/>
                      <a:pt x="59055" y="0"/>
                    </a:cubicBezTo>
                    <a:cubicBezTo>
                      <a:pt x="91440" y="0"/>
                      <a:pt x="118110" y="25718"/>
                      <a:pt x="118110" y="59055"/>
                    </a:cubicBez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dirty="0"/>
              </a:p>
            </p:txBody>
          </p:sp>
          <p:sp>
            <p:nvSpPr>
              <p:cNvPr id="77" name="Forma livre: Forma 58">
                <a:extLst>
                  <a:ext uri="{FF2B5EF4-FFF2-40B4-BE49-F238E27FC236}">
                    <a16:creationId xmlns:a16="http://schemas.microsoft.com/office/drawing/2014/main" id="{3D827D7D-4C5A-4D5E-89D3-936E1779FE5A}"/>
                  </a:ext>
                </a:extLst>
              </p:cNvPr>
              <p:cNvSpPr/>
              <p:nvPr/>
            </p:nvSpPr>
            <p:spPr>
              <a:xfrm>
                <a:off x="1443237" y="4798553"/>
                <a:ext cx="180975" cy="66675"/>
              </a:xfrm>
              <a:custGeom>
                <a:avLst/>
                <a:gdLst>
                  <a:gd name="connsiteX0" fmla="*/ 0 w 180975"/>
                  <a:gd name="connsiteY0" fmla="*/ 72390 h 66675"/>
                  <a:gd name="connsiteX1" fmla="*/ 94298 w 180975"/>
                  <a:gd name="connsiteY1" fmla="*/ 0 h 66675"/>
                  <a:gd name="connsiteX2" fmla="*/ 188595 w 180975"/>
                  <a:gd name="connsiteY2" fmla="*/ 7239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75" h="66675">
                    <a:moveTo>
                      <a:pt x="0" y="72390"/>
                    </a:moveTo>
                    <a:cubicBezTo>
                      <a:pt x="0" y="20955"/>
                      <a:pt x="41910" y="0"/>
                      <a:pt x="94298" y="0"/>
                    </a:cubicBezTo>
                    <a:cubicBezTo>
                      <a:pt x="146685" y="0"/>
                      <a:pt x="188595" y="20955"/>
                      <a:pt x="188595" y="72390"/>
                    </a:cubicBez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dirty="0"/>
              </a:p>
            </p:txBody>
          </p:sp>
        </p:grp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7CF80C71-39D9-41F3-AFB3-13EC8D86CB99}"/>
                </a:ext>
              </a:extLst>
            </p:cNvPr>
            <p:cNvSpPr/>
            <p:nvPr/>
          </p:nvSpPr>
          <p:spPr>
            <a:xfrm>
              <a:off x="1334697" y="458066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83322 w 360000"/>
                <a:gd name="connsiteY1" fmla="*/ 0 h 360000"/>
                <a:gd name="connsiteX2" fmla="*/ 83322 w 360000"/>
                <a:gd name="connsiteY2" fmla="*/ 68850 h 360000"/>
                <a:gd name="connsiteX3" fmla="*/ 276679 w 360000"/>
                <a:gd name="connsiteY3" fmla="*/ 68850 h 360000"/>
                <a:gd name="connsiteX4" fmla="*/ 276679 w 360000"/>
                <a:gd name="connsiteY4" fmla="*/ 0 h 360000"/>
                <a:gd name="connsiteX5" fmla="*/ 360000 w 360000"/>
                <a:gd name="connsiteY5" fmla="*/ 0 h 360000"/>
                <a:gd name="connsiteX6" fmla="*/ 360000 w 360000"/>
                <a:gd name="connsiteY6" fmla="*/ 360000 h 360000"/>
                <a:gd name="connsiteX7" fmla="*/ 0 w 360000"/>
                <a:gd name="connsiteY7" fmla="*/ 360000 h 360000"/>
                <a:gd name="connsiteX0" fmla="*/ 276679 w 368119"/>
                <a:gd name="connsiteY0" fmla="*/ 68850 h 360000"/>
                <a:gd name="connsiteX1" fmla="*/ 276679 w 368119"/>
                <a:gd name="connsiteY1" fmla="*/ 0 h 360000"/>
                <a:gd name="connsiteX2" fmla="*/ 360000 w 368119"/>
                <a:gd name="connsiteY2" fmla="*/ 0 h 360000"/>
                <a:gd name="connsiteX3" fmla="*/ 360000 w 368119"/>
                <a:gd name="connsiteY3" fmla="*/ 360000 h 360000"/>
                <a:gd name="connsiteX4" fmla="*/ 0 w 368119"/>
                <a:gd name="connsiteY4" fmla="*/ 360000 h 360000"/>
                <a:gd name="connsiteX5" fmla="*/ 0 w 368119"/>
                <a:gd name="connsiteY5" fmla="*/ 0 h 360000"/>
                <a:gd name="connsiteX6" fmla="*/ 83322 w 368119"/>
                <a:gd name="connsiteY6" fmla="*/ 0 h 360000"/>
                <a:gd name="connsiteX7" fmla="*/ 83322 w 368119"/>
                <a:gd name="connsiteY7" fmla="*/ 68850 h 360000"/>
                <a:gd name="connsiteX8" fmla="*/ 368119 w 368119"/>
                <a:gd name="connsiteY8" fmla="*/ 16029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7" fmla="*/ 83322 w 360000"/>
                <a:gd name="connsiteY7" fmla="*/ 6885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0" fmla="*/ 276679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83322 w 360000"/>
                <a:gd name="connsiteY5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00" h="360000">
                  <a:moveTo>
                    <a:pt x="276679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83322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95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BBDD3DD7-5918-41A3-A1D0-8B4BA3F41B3E}"/>
              </a:ext>
            </a:extLst>
          </p:cNvPr>
          <p:cNvSpPr/>
          <p:nvPr/>
        </p:nvSpPr>
        <p:spPr>
          <a:xfrm>
            <a:off x="-3193142" y="-1059543"/>
            <a:ext cx="8485832" cy="8810172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índice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91F115EA-6087-4574-BA13-8EB75D5962A0}"/>
              </a:ext>
            </a:extLst>
          </p:cNvPr>
          <p:cNvSpPr/>
          <p:nvPr/>
        </p:nvSpPr>
        <p:spPr>
          <a:xfrm>
            <a:off x="4884111" y="1745039"/>
            <a:ext cx="408578" cy="425169"/>
          </a:xfrm>
          <a:prstGeom prst="ellipse">
            <a:avLst/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id="{61256E04-EB94-4FF9-9750-19B572FD5150}"/>
              </a:ext>
            </a:extLst>
          </p:cNvPr>
          <p:cNvSpPr txBox="1"/>
          <p:nvPr/>
        </p:nvSpPr>
        <p:spPr>
          <a:xfrm>
            <a:off x="5299991" y="1803735"/>
            <a:ext cx="2376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INTRODUÇÃO</a:t>
            </a:r>
          </a:p>
        </p:txBody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BDC012A4-B06C-4A56-9402-4956C7CBFAD5}"/>
              </a:ext>
            </a:extLst>
          </p:cNvPr>
          <p:cNvSpPr/>
          <p:nvPr/>
        </p:nvSpPr>
        <p:spPr>
          <a:xfrm>
            <a:off x="5059825" y="258360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F7814425-86D1-4D30-89FF-C7419E41601F}"/>
              </a:ext>
            </a:extLst>
          </p:cNvPr>
          <p:cNvSpPr txBox="1"/>
          <p:nvPr/>
        </p:nvSpPr>
        <p:spPr>
          <a:xfrm>
            <a:off x="5461101" y="2642302"/>
            <a:ext cx="268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DADOS E ARQUITETURA</a:t>
            </a:r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15F18AF-B5A4-49F4-A0E4-6CA7B283E7AC}"/>
              </a:ext>
            </a:extLst>
          </p:cNvPr>
          <p:cNvSpPr/>
          <p:nvPr/>
        </p:nvSpPr>
        <p:spPr>
          <a:xfrm>
            <a:off x="5116975" y="342217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3</a:t>
            </a: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AB23EFBE-7E0A-4746-BD13-DF1F9B946303}"/>
              </a:ext>
            </a:extLst>
          </p:cNvPr>
          <p:cNvSpPr txBox="1"/>
          <p:nvPr/>
        </p:nvSpPr>
        <p:spPr>
          <a:xfrm>
            <a:off x="5525551" y="3480872"/>
            <a:ext cx="54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PRÉ-PROCESSAMENTO E ANÁLISE EXPLORATÓRIA</a:t>
            </a:r>
          </a:p>
          <a:p>
            <a:endParaRPr lang="pt-BR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31156B4F-469E-4044-87D5-C9640B7123EE}"/>
              </a:ext>
            </a:extLst>
          </p:cNvPr>
          <p:cNvSpPr/>
          <p:nvPr/>
        </p:nvSpPr>
        <p:spPr>
          <a:xfrm>
            <a:off x="4966026" y="4289322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4</a:t>
            </a:r>
          </a:p>
        </p:txBody>
      </p:sp>
      <p:sp>
        <p:nvSpPr>
          <p:cNvPr id="60" name="TextBox 17">
            <a:extLst>
              <a:ext uri="{FF2B5EF4-FFF2-40B4-BE49-F238E27FC236}">
                <a16:creationId xmlns:a16="http://schemas.microsoft.com/office/drawing/2014/main" id="{A4DD9022-7E0D-47DC-8796-1F5FE0D24DF5}"/>
              </a:ext>
            </a:extLst>
          </p:cNvPr>
          <p:cNvSpPr txBox="1"/>
          <p:nvPr/>
        </p:nvSpPr>
        <p:spPr>
          <a:xfrm>
            <a:off x="5374604" y="4348017"/>
            <a:ext cx="5317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MODELOS E RESULTADOS</a:t>
            </a:r>
          </a:p>
        </p:txBody>
      </p:sp>
      <p:sp>
        <p:nvSpPr>
          <p:cNvPr id="61" name="Oval 10">
            <a:extLst>
              <a:ext uri="{FF2B5EF4-FFF2-40B4-BE49-F238E27FC236}">
                <a16:creationId xmlns:a16="http://schemas.microsoft.com/office/drawing/2014/main" id="{FC1259ED-A25D-4F7D-A92A-43AAC5934A76}"/>
              </a:ext>
            </a:extLst>
          </p:cNvPr>
          <p:cNvSpPr/>
          <p:nvPr/>
        </p:nvSpPr>
        <p:spPr>
          <a:xfrm>
            <a:off x="4660772" y="513741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5</a:t>
            </a: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7C11E2F4-E9CD-4CB9-A498-EB63B22F4FED}"/>
              </a:ext>
            </a:extLst>
          </p:cNvPr>
          <p:cNvSpPr txBox="1"/>
          <p:nvPr/>
        </p:nvSpPr>
        <p:spPr>
          <a:xfrm>
            <a:off x="5069350" y="5196112"/>
            <a:ext cx="308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CONCLUSÃO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29861704-1BD2-4DB8-A06F-0B853902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716" y="2594927"/>
            <a:ext cx="1729715" cy="17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08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0209" y="485122"/>
            <a:ext cx="8060144" cy="4643469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/>
          <a:p>
            <a:pPr marL="342900" indent="-342900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b="1" dirty="0"/>
              <a:t>Aumento dos casos de incêndios</a:t>
            </a:r>
          </a:p>
          <a:p>
            <a:pPr marL="342900" indent="-342900" rtl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342900" indent="-342900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b="1" dirty="0"/>
              <a:t>Impactos ambientais e econômicos</a:t>
            </a:r>
          </a:p>
          <a:p>
            <a:pPr marL="342900" indent="-342900" rtl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342900" indent="-342900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b="1" dirty="0"/>
              <a:t>Dados meteorológicos e sensoriamento remoto</a:t>
            </a:r>
          </a:p>
          <a:p>
            <a:pPr rtl="0"/>
            <a:endParaRPr lang="pt-BR" sz="2000" b="1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sz="2000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647" y="883143"/>
            <a:ext cx="4585966" cy="1008000"/>
          </a:xfrm>
        </p:spPr>
        <p:txBody>
          <a:bodyPr rtlCol="0"/>
          <a:lstStyle/>
          <a:p>
            <a:pPr rtl="0"/>
            <a:br>
              <a:rPr lang="pt-BR" dirty="0"/>
            </a:br>
            <a:r>
              <a:rPr lang="pt-BR" dirty="0"/>
              <a:t>Introdução</a:t>
            </a:r>
          </a:p>
        </p:txBody>
      </p:sp>
      <p:sp>
        <p:nvSpPr>
          <p:cNvPr id="9" name="objeto 7" descr="Retângulo beg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884800" y="2085876"/>
            <a:ext cx="536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52" name="Espaço Reservado para o Número do Slide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sz="1000" smtClean="0"/>
              <a:pPr rtl="0"/>
              <a:t>5</a:t>
            </a:fld>
            <a:endParaRPr lang="pt-BR" sz="100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804583" y="951863"/>
            <a:ext cx="906419" cy="906419"/>
            <a:chOff x="5482999" y="1607028"/>
            <a:chExt cx="1200866" cy="1200866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7B7FDF94-6CF7-47B9-8F87-774F948F6A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883239" y="1030520"/>
            <a:ext cx="749106" cy="7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6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0209" y="485122"/>
            <a:ext cx="8060144" cy="4643469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/>
          <a:p>
            <a:pPr marL="342900" indent="-342900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b="1" dirty="0"/>
              <a:t>Relacionar diferentes fontes de dados para enriquecimento do dataset</a:t>
            </a:r>
          </a:p>
          <a:p>
            <a:pPr marL="342900" indent="-342900" rtl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342900" indent="-342900" rtl="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b="1" dirty="0"/>
              <a:t>Construir um modelo capaz de prever risco de incêndios florestais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pt-BR" sz="2000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647" y="883143"/>
            <a:ext cx="4585966" cy="1008000"/>
          </a:xfrm>
        </p:spPr>
        <p:txBody>
          <a:bodyPr rtlCol="0"/>
          <a:lstStyle/>
          <a:p>
            <a:pPr rtl="0"/>
            <a:br>
              <a:rPr lang="pt-BR" dirty="0"/>
            </a:br>
            <a:r>
              <a:rPr lang="pt-BR" dirty="0"/>
              <a:t>Objetivo</a:t>
            </a:r>
          </a:p>
        </p:txBody>
      </p:sp>
      <p:sp>
        <p:nvSpPr>
          <p:cNvPr id="9" name="objeto 7" descr="Retângulo beg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884800" y="2085876"/>
            <a:ext cx="536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52" name="Espaço Reservado para o Número do Slide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sz="1000" smtClean="0"/>
              <a:pPr rtl="0"/>
              <a:t>6</a:t>
            </a:fld>
            <a:endParaRPr lang="pt-BR" sz="100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804583" y="951863"/>
            <a:ext cx="906419" cy="906419"/>
            <a:chOff x="5482999" y="1607028"/>
            <a:chExt cx="1200866" cy="1200866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7B7FDF94-6CF7-47B9-8F87-774F948F6A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883239" y="1030520"/>
            <a:ext cx="749106" cy="7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6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BBDD3DD7-5918-41A3-A1D0-8B4BA3F41B3E}"/>
              </a:ext>
            </a:extLst>
          </p:cNvPr>
          <p:cNvSpPr/>
          <p:nvPr/>
        </p:nvSpPr>
        <p:spPr>
          <a:xfrm>
            <a:off x="-3193142" y="-1059543"/>
            <a:ext cx="8485832" cy="8810172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índice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91F115EA-6087-4574-BA13-8EB75D5962A0}"/>
              </a:ext>
            </a:extLst>
          </p:cNvPr>
          <p:cNvSpPr/>
          <p:nvPr/>
        </p:nvSpPr>
        <p:spPr>
          <a:xfrm>
            <a:off x="4884111" y="1745039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id="{61256E04-EB94-4FF9-9750-19B572FD5150}"/>
              </a:ext>
            </a:extLst>
          </p:cNvPr>
          <p:cNvSpPr txBox="1"/>
          <p:nvPr/>
        </p:nvSpPr>
        <p:spPr>
          <a:xfrm>
            <a:off x="5299991" y="1803735"/>
            <a:ext cx="2376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INTRODUÇÃO</a:t>
            </a:r>
          </a:p>
        </p:txBody>
      </p:sp>
      <p:sp>
        <p:nvSpPr>
          <p:cNvPr id="55" name="Oval 5">
            <a:extLst>
              <a:ext uri="{FF2B5EF4-FFF2-40B4-BE49-F238E27FC236}">
                <a16:creationId xmlns:a16="http://schemas.microsoft.com/office/drawing/2014/main" id="{BDC012A4-B06C-4A56-9402-4956C7CBFAD5}"/>
              </a:ext>
            </a:extLst>
          </p:cNvPr>
          <p:cNvSpPr/>
          <p:nvPr/>
        </p:nvSpPr>
        <p:spPr>
          <a:xfrm>
            <a:off x="5059825" y="2583607"/>
            <a:ext cx="408578" cy="425169"/>
          </a:xfrm>
          <a:prstGeom prst="ellipse">
            <a:avLst/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56" name="TextBox 15">
            <a:extLst>
              <a:ext uri="{FF2B5EF4-FFF2-40B4-BE49-F238E27FC236}">
                <a16:creationId xmlns:a16="http://schemas.microsoft.com/office/drawing/2014/main" id="{F7814425-86D1-4D30-89FF-C7419E41601F}"/>
              </a:ext>
            </a:extLst>
          </p:cNvPr>
          <p:cNvSpPr txBox="1"/>
          <p:nvPr/>
        </p:nvSpPr>
        <p:spPr>
          <a:xfrm>
            <a:off x="5461101" y="2642302"/>
            <a:ext cx="268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DADOS E ARQUITETURA</a:t>
            </a:r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15F18AF-B5A4-49F4-A0E4-6CA7B283E7AC}"/>
              </a:ext>
            </a:extLst>
          </p:cNvPr>
          <p:cNvSpPr/>
          <p:nvPr/>
        </p:nvSpPr>
        <p:spPr>
          <a:xfrm>
            <a:off x="5116975" y="342217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3</a:t>
            </a: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AB23EFBE-7E0A-4746-BD13-DF1F9B946303}"/>
              </a:ext>
            </a:extLst>
          </p:cNvPr>
          <p:cNvSpPr txBox="1"/>
          <p:nvPr/>
        </p:nvSpPr>
        <p:spPr>
          <a:xfrm>
            <a:off x="5525552" y="3480872"/>
            <a:ext cx="5650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PRÉ-PROCESSAMENTO E ANÁLISE EXPLORATÓRIA</a:t>
            </a:r>
          </a:p>
          <a:p>
            <a:endParaRPr lang="pt-BR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pt-BR" sz="16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31156B4F-469E-4044-87D5-C9640B7123EE}"/>
              </a:ext>
            </a:extLst>
          </p:cNvPr>
          <p:cNvSpPr/>
          <p:nvPr/>
        </p:nvSpPr>
        <p:spPr>
          <a:xfrm>
            <a:off x="4966026" y="4289322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4</a:t>
            </a:r>
          </a:p>
        </p:txBody>
      </p:sp>
      <p:sp>
        <p:nvSpPr>
          <p:cNvPr id="60" name="TextBox 17">
            <a:extLst>
              <a:ext uri="{FF2B5EF4-FFF2-40B4-BE49-F238E27FC236}">
                <a16:creationId xmlns:a16="http://schemas.microsoft.com/office/drawing/2014/main" id="{A4DD9022-7E0D-47DC-8796-1F5FE0D24DF5}"/>
              </a:ext>
            </a:extLst>
          </p:cNvPr>
          <p:cNvSpPr txBox="1"/>
          <p:nvPr/>
        </p:nvSpPr>
        <p:spPr>
          <a:xfrm>
            <a:off x="5374604" y="4348017"/>
            <a:ext cx="5317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MODELOS E RESULTADOS</a:t>
            </a:r>
          </a:p>
        </p:txBody>
      </p:sp>
      <p:sp>
        <p:nvSpPr>
          <p:cNvPr id="61" name="Oval 10">
            <a:extLst>
              <a:ext uri="{FF2B5EF4-FFF2-40B4-BE49-F238E27FC236}">
                <a16:creationId xmlns:a16="http://schemas.microsoft.com/office/drawing/2014/main" id="{FC1259ED-A25D-4F7D-A92A-43AAC5934A76}"/>
              </a:ext>
            </a:extLst>
          </p:cNvPr>
          <p:cNvSpPr/>
          <p:nvPr/>
        </p:nvSpPr>
        <p:spPr>
          <a:xfrm>
            <a:off x="4660772" y="5137417"/>
            <a:ext cx="408578" cy="425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Gill Sans MT" panose="020B0502020104020203" pitchFamily="34" charset="0"/>
              </a:rPr>
              <a:t>5</a:t>
            </a:r>
          </a:p>
        </p:txBody>
      </p:sp>
      <p:sp>
        <p:nvSpPr>
          <p:cNvPr id="62" name="TextBox 20">
            <a:extLst>
              <a:ext uri="{FF2B5EF4-FFF2-40B4-BE49-F238E27FC236}">
                <a16:creationId xmlns:a16="http://schemas.microsoft.com/office/drawing/2014/main" id="{7C11E2F4-E9CD-4CB9-A498-EB63B22F4FED}"/>
              </a:ext>
            </a:extLst>
          </p:cNvPr>
          <p:cNvSpPr txBox="1"/>
          <p:nvPr/>
        </p:nvSpPr>
        <p:spPr>
          <a:xfrm>
            <a:off x="5069350" y="5196112"/>
            <a:ext cx="308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CONCLUSÃO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29861704-1BD2-4DB8-A06F-0B853902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716" y="2594927"/>
            <a:ext cx="1729715" cy="172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16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0209" y="485123"/>
            <a:ext cx="8060144" cy="3590488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pt-BR" sz="2000" b="1" dirty="0"/>
              <a:t>Os dados foram adquiridos do Instituto Nacional de Pesquisas Espaciais (INPE) e do Instituto Nacional de Meteorologia (INMET) dos período de 01/01/2018 a 31/12/2018.</a:t>
            </a:r>
            <a:endParaRPr lang="pt-BR" sz="3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647" y="883143"/>
            <a:ext cx="4585966" cy="1008000"/>
          </a:xfrm>
        </p:spPr>
        <p:txBody>
          <a:bodyPr rtlCol="0"/>
          <a:lstStyle/>
          <a:p>
            <a:pPr rtl="0"/>
            <a:br>
              <a:rPr lang="pt-BR" dirty="0"/>
            </a:br>
            <a:r>
              <a:rPr lang="pt-BR" dirty="0"/>
              <a:t>BASE DE DADOS</a:t>
            </a:r>
          </a:p>
        </p:txBody>
      </p:sp>
      <p:sp>
        <p:nvSpPr>
          <p:cNvPr id="9" name="objeto 7" descr="Retângulo beg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884800" y="2085876"/>
            <a:ext cx="536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52" name="Espaço Reservado para o Número do Slide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sz="1000" smtClean="0"/>
              <a:pPr rtl="0"/>
              <a:t>8</a:t>
            </a:fld>
            <a:endParaRPr lang="pt-BR" sz="100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804583" y="951863"/>
            <a:ext cx="906419" cy="906419"/>
            <a:chOff x="5482999" y="1607028"/>
            <a:chExt cx="1200866" cy="1200866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pic>
        <p:nvPicPr>
          <p:cNvPr id="1026" name="Picture 2" descr="Database - Free technology icons">
            <a:extLst>
              <a:ext uri="{FF2B5EF4-FFF2-40B4-BE49-F238E27FC236}">
                <a16:creationId xmlns:a16="http://schemas.microsoft.com/office/drawing/2014/main" id="{31455BF3-8150-4E53-8D3B-51FC944F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967" y="1137373"/>
            <a:ext cx="563650" cy="5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dados</a:t>
            </a:r>
          </a:p>
        </p:txBody>
      </p: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pic>
        <p:nvPicPr>
          <p:cNvPr id="5" name="Picture 2" descr="Database - Free technology icons">
            <a:extLst>
              <a:ext uri="{FF2B5EF4-FFF2-40B4-BE49-F238E27FC236}">
                <a16:creationId xmlns:a16="http://schemas.microsoft.com/office/drawing/2014/main" id="{4AF1B9E9-F1FC-47D3-9A1B-488AA6D4B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95" y="686919"/>
            <a:ext cx="563650" cy="5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9C3DE0E0-A463-4EAB-8BCA-7CB65F22A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7008" y="1633756"/>
            <a:ext cx="5128992" cy="5025622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/>
          <a:p>
            <a:pPr rtl="0"/>
            <a:r>
              <a:rPr lang="pt-BR" sz="3200" dirty="0"/>
              <a:t>INPE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datahora</a:t>
            </a:r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	</a:t>
            </a:r>
            <a:r>
              <a:rPr lang="pt-BR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object</a:t>
            </a:r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err="1"/>
              <a:t>satelite</a:t>
            </a:r>
            <a:r>
              <a:rPr lang="pt-BR" sz="2400" dirty="0"/>
              <a:t>         	</a:t>
            </a:r>
            <a:r>
              <a:rPr lang="pt-BR" sz="2400" dirty="0" err="1"/>
              <a:t>object</a:t>
            </a:r>
            <a:r>
              <a:rPr lang="pt-BR" sz="2400" dirty="0"/>
              <a:t> 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pais             	</a:t>
            </a:r>
            <a:r>
              <a:rPr lang="pt-BR" sz="2400" dirty="0" err="1"/>
              <a:t>object</a:t>
            </a:r>
            <a:r>
              <a:rPr lang="pt-BR" sz="2400" dirty="0"/>
              <a:t> 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estado       	</a:t>
            </a:r>
            <a:r>
              <a:rPr lang="pt-BR" sz="2400" dirty="0" err="1"/>
              <a:t>object</a:t>
            </a:r>
            <a:r>
              <a:rPr lang="pt-BR" sz="2400" dirty="0"/>
              <a:t> 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err="1"/>
              <a:t>municipio</a:t>
            </a:r>
            <a:r>
              <a:rPr lang="pt-BR" sz="2400" dirty="0"/>
              <a:t>     	</a:t>
            </a:r>
            <a:r>
              <a:rPr lang="pt-BR" sz="2400" dirty="0" err="1"/>
              <a:t>object</a:t>
            </a:r>
            <a:r>
              <a:rPr lang="pt-BR" sz="2400" dirty="0"/>
              <a:t> 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/>
              <a:t>bioma         	</a:t>
            </a:r>
            <a:r>
              <a:rPr lang="pt-BR" sz="2400" dirty="0" err="1"/>
              <a:t>object</a:t>
            </a:r>
            <a:r>
              <a:rPr lang="pt-BR" sz="2400" dirty="0"/>
              <a:t> 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err="1"/>
              <a:t>diasemchuva</a:t>
            </a:r>
            <a:r>
              <a:rPr lang="pt-BR" sz="2400" dirty="0"/>
              <a:t>   float64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err="1"/>
              <a:t>precipitacao</a:t>
            </a:r>
            <a:r>
              <a:rPr lang="pt-BR" sz="2400" dirty="0"/>
              <a:t>  	float64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err="1"/>
              <a:t>riscofogo</a:t>
            </a:r>
            <a:r>
              <a:rPr lang="pt-BR" sz="2400" dirty="0"/>
              <a:t>     	float64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latitude      	float64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longitude     	float64</a:t>
            </a:r>
          </a:p>
          <a:p>
            <a:pPr marL="734700" lvl="1" indent="-468000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 err="1"/>
              <a:t>frp</a:t>
            </a:r>
            <a:r>
              <a:rPr lang="pt-BR" sz="2400" dirty="0"/>
              <a:t>           	float64</a:t>
            </a:r>
          </a:p>
          <a:p>
            <a:pPr rtl="0"/>
            <a:endParaRPr lang="pt-BR" sz="3200" dirty="0"/>
          </a:p>
          <a:p>
            <a:pPr rtl="0"/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364844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85_TF00450287.potx" id="{814D308D-9714-4366-95F6-F5AC3AF417DF}" vid="{3CF6833A-9199-401F-BA88-00AE8E801A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15A7A2B-325A-4289-A496-569005069F63}">
  <we:reference id="wa104381063" version="1.0.0.1" store="pt-B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A44FF84-5448-4527-9187-29933964AC01}">
  <we:reference id="wa104381411" version="1.0.0.0" store="pt-BR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consultório de assistência médica</Template>
  <TotalTime>1102</TotalTime>
  <Words>1328</Words>
  <Application>Microsoft Office PowerPoint</Application>
  <PresentationFormat>Widescreen</PresentationFormat>
  <Paragraphs>303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Amazon Ember</vt:lpstr>
      <vt:lpstr>Arial</vt:lpstr>
      <vt:lpstr>Arial </vt:lpstr>
      <vt:lpstr>Calibri</vt:lpstr>
      <vt:lpstr>Courier New</vt:lpstr>
      <vt:lpstr>Gill Sans MT</vt:lpstr>
      <vt:lpstr>Tema do Office</vt:lpstr>
      <vt:lpstr>      PREVISÃO Do risco de incêndios florestais Projeto Interdisciplinar </vt:lpstr>
      <vt:lpstr>A EQUIPE</vt:lpstr>
      <vt:lpstr>índice</vt:lpstr>
      <vt:lpstr>índice</vt:lpstr>
      <vt:lpstr> Introdução</vt:lpstr>
      <vt:lpstr> Objetivo</vt:lpstr>
      <vt:lpstr>índice</vt:lpstr>
      <vt:lpstr> BASE DE DADOS</vt:lpstr>
      <vt:lpstr>dados</vt:lpstr>
      <vt:lpstr>dados</vt:lpstr>
      <vt:lpstr>dados</vt:lpstr>
      <vt:lpstr>dados</vt:lpstr>
      <vt:lpstr>ARQUITETURA</vt:lpstr>
      <vt:lpstr>ARQUITETURA</vt:lpstr>
      <vt:lpstr>índice</vt:lpstr>
      <vt:lpstr>Pre-processamento</vt:lpstr>
      <vt:lpstr>Pre-processamento</vt:lpstr>
      <vt:lpstr>Pre-processamento</vt:lpstr>
      <vt:lpstr>Análise exploratória</vt:lpstr>
      <vt:lpstr>Análise exploratória</vt:lpstr>
      <vt:lpstr>Análise exploratória</vt:lpstr>
      <vt:lpstr>Análise exploratória</vt:lpstr>
      <vt:lpstr>Análise exploratória</vt:lpstr>
      <vt:lpstr>PRÉ-PROCESSAMENTO</vt:lpstr>
      <vt:lpstr>índice</vt:lpstr>
      <vt:lpstr>MODELOS (SkLearn)</vt:lpstr>
      <vt:lpstr>RESULTADOS (sklearn)</vt:lpstr>
      <vt:lpstr>RESULTADOS (SKLEARN)</vt:lpstr>
      <vt:lpstr>RESULTADOS (SKLEARN)</vt:lpstr>
      <vt:lpstr>MODELOS (pyspark)</vt:lpstr>
      <vt:lpstr>RESULTADOS (PySpark)</vt:lpstr>
      <vt:lpstr>índice</vt:lpstr>
      <vt:lpstr>Conclusão</vt:lpstr>
      <vt:lpstr> Obrigado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Interdisciplinar INTRODUÇÃO A CIÊNCIA DE DADOS (D1INT)</dc:title>
  <dc:creator>Eduardo Mendes Oliveira</dc:creator>
  <cp:lastModifiedBy>Ede Miranda Junior</cp:lastModifiedBy>
  <cp:revision>68</cp:revision>
  <dcterms:created xsi:type="dcterms:W3CDTF">2021-07-11T02:09:00Z</dcterms:created>
  <dcterms:modified xsi:type="dcterms:W3CDTF">2021-12-10T00:54:42Z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